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6"/>
  </p:notesMasterIdLst>
  <p:sldIdLst>
    <p:sldId id="256" r:id="rId5"/>
    <p:sldId id="417" r:id="rId6"/>
    <p:sldId id="437" r:id="rId7"/>
    <p:sldId id="436" r:id="rId8"/>
    <p:sldId id="449" r:id="rId9"/>
    <p:sldId id="451" r:id="rId10"/>
    <p:sldId id="454" r:id="rId11"/>
    <p:sldId id="455" r:id="rId12"/>
    <p:sldId id="456" r:id="rId13"/>
    <p:sldId id="457" r:id="rId14"/>
    <p:sldId id="438" r:id="rId15"/>
  </p:sldIdLst>
  <p:sldSz cx="12192000" cy="6858000"/>
  <p:notesSz cx="6858000" cy="9144000"/>
  <p:embeddedFontLst>
    <p:embeddedFont>
      <p:font typeface="Futura PT Medium" panose="020B0602020204020303" pitchFamily="34" charset="0"/>
      <p:regular r:id="rId17"/>
      <p:italic r:id="rId18"/>
    </p:embeddedFont>
    <p:embeddedFont>
      <p:font typeface="Roboto" panose="02000000000000000000" pitchFamily="2"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46" userDrawn="1">
          <p15:clr>
            <a:srgbClr val="F26B43"/>
          </p15:clr>
        </p15:guide>
        <p15:guide id="3" orient="horz" pos="3974" userDrawn="1">
          <p15:clr>
            <a:srgbClr val="FBAE40"/>
          </p15:clr>
        </p15:guide>
        <p15:guide id="4" pos="551" userDrawn="1">
          <p15:clr>
            <a:srgbClr val="F26B43"/>
          </p15:clr>
        </p15:guide>
        <p15:guide id="5" pos="7355" userDrawn="1">
          <p15:clr>
            <a:srgbClr val="F26B43"/>
          </p15:clr>
        </p15:guide>
        <p15:guide id="7" orient="horz" pos="1071" userDrawn="1">
          <p15:clr>
            <a:srgbClr val="547EBF"/>
          </p15:clr>
        </p15:guide>
        <p15:guide id="8" orient="horz" pos="1298" userDrawn="1">
          <p15:clr>
            <a:srgbClr val="547EBF"/>
          </p15:clr>
        </p15:guide>
        <p15:guide id="9" orient="horz" pos="4088" userDrawn="1">
          <p15:clr>
            <a:srgbClr val="FBAE40"/>
          </p15:clr>
        </p15:guide>
        <p15:guide id="10" pos="3160" userDrawn="1">
          <p15:clr>
            <a:srgbClr val="547EBF"/>
          </p15:clr>
        </p15:guide>
        <p15:guide id="11" pos="2933" userDrawn="1">
          <p15:clr>
            <a:srgbClr val="547EBF"/>
          </p15:clr>
        </p15:guide>
        <p15:guide id="12" pos="5019" userDrawn="1">
          <p15:clr>
            <a:srgbClr val="547EBF"/>
          </p15:clr>
        </p15:guide>
        <p15:guide id="13" pos="5246" userDrawn="1">
          <p15:clr>
            <a:srgbClr val="547EBF"/>
          </p15:clr>
        </p15:guide>
        <p15:guide id="14" pos="2706" userDrawn="1">
          <p15:clr>
            <a:srgbClr val="547EBF"/>
          </p15:clr>
        </p15:guide>
        <p15:guide id="15" pos="2207" userDrawn="1">
          <p15:clr>
            <a:srgbClr val="547EBF"/>
          </p15:clr>
        </p15:guide>
        <p15:guide id="16" pos="438" userDrawn="1">
          <p15:clr>
            <a:srgbClr val="F26B43"/>
          </p15:clr>
        </p15:guide>
        <p15:guide id="17" pos="7242" userDrawn="1">
          <p15:clr>
            <a:srgbClr val="F26B43"/>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FF3"/>
    <a:srgbClr val="C3FFEC"/>
    <a:srgbClr val="FDB392"/>
    <a:srgbClr val="F1CFBF"/>
    <a:srgbClr val="F9D9CA"/>
    <a:srgbClr val="F1CFCB"/>
    <a:srgbClr val="F8F1EE"/>
    <a:srgbClr val="FBDED2"/>
    <a:srgbClr val="FAF4F2"/>
    <a:srgbClr val="EAF1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19"/>
    <p:restoredTop sz="96073"/>
  </p:normalViewPr>
  <p:slideViewPr>
    <p:cSldViewPr snapToGrid="0">
      <p:cViewPr varScale="1">
        <p:scale>
          <a:sx n="106" d="100"/>
          <a:sy n="106" d="100"/>
        </p:scale>
        <p:origin x="1044" y="108"/>
      </p:cViewPr>
      <p:guideLst>
        <p:guide orient="horz" pos="346"/>
        <p:guide orient="horz" pos="3974"/>
        <p:guide pos="551"/>
        <p:guide pos="7355"/>
        <p:guide orient="horz" pos="1071"/>
        <p:guide orient="horz" pos="1298"/>
        <p:guide orient="horz" pos="4088"/>
        <p:guide pos="3160"/>
        <p:guide pos="2933"/>
        <p:guide pos="5019"/>
        <p:guide pos="5246"/>
        <p:guide pos="2706"/>
        <p:guide pos="2207"/>
        <p:guide pos="438"/>
        <p:guide pos="72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Roboto" panose="02000000000000000000"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Roboto" panose="02000000000000000000" pitchFamily="2" charset="0"/>
              </a:defRPr>
            </a:lvl1pPr>
          </a:lstStyle>
          <a:p>
            <a:fld id="{41832370-98C9-7648-86ED-D5D3FB5F4A57}" type="datetimeFigureOut">
              <a:rPr lang="en-US" smtClean="0"/>
              <a:pPr/>
              <a:t>3/5/2025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Roboto" panose="020000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Roboto" panose="02000000000000000000" pitchFamily="2" charset="0"/>
              </a:defRPr>
            </a:lvl1pPr>
          </a:lstStyle>
          <a:p>
            <a:fld id="{04A205CD-D6BA-DD4B-B918-69919E1E921A}" type="slidenum">
              <a:rPr lang="en-US" smtClean="0"/>
              <a:pPr/>
              <a:t>‹#›</a:t>
            </a:fld>
            <a:endParaRPr lang="en-US" dirty="0"/>
          </a:p>
        </p:txBody>
      </p:sp>
    </p:spTree>
    <p:extLst>
      <p:ext uri="{BB962C8B-B14F-4D97-AF65-F5344CB8AC3E}">
        <p14:creationId xmlns:p14="http://schemas.microsoft.com/office/powerpoint/2010/main" val="1978426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panose="02000000000000000000" pitchFamily="2" charset="0"/>
        <a:ea typeface="+mn-ea"/>
        <a:cs typeface="+mn-cs"/>
      </a:defRPr>
    </a:lvl1pPr>
    <a:lvl2pPr marL="457200" algn="l" defTabSz="914400" rtl="0" eaLnBrk="1" latinLnBrk="0" hangingPunct="1">
      <a:defRPr sz="1200" b="0" i="0" kern="1200">
        <a:solidFill>
          <a:schemeClr val="tx1"/>
        </a:solidFill>
        <a:latin typeface="Roboto" panose="02000000000000000000" pitchFamily="2" charset="0"/>
        <a:ea typeface="+mn-ea"/>
        <a:cs typeface="+mn-cs"/>
      </a:defRPr>
    </a:lvl2pPr>
    <a:lvl3pPr marL="914400" algn="l" defTabSz="914400" rtl="0" eaLnBrk="1" latinLnBrk="0" hangingPunct="1">
      <a:defRPr sz="1200" b="0" i="0" kern="1200">
        <a:solidFill>
          <a:schemeClr val="tx1"/>
        </a:solidFill>
        <a:latin typeface="Roboto" panose="02000000000000000000" pitchFamily="2" charset="0"/>
        <a:ea typeface="+mn-ea"/>
        <a:cs typeface="+mn-cs"/>
      </a:defRPr>
    </a:lvl3pPr>
    <a:lvl4pPr marL="1371600" algn="l" defTabSz="914400" rtl="0" eaLnBrk="1" latinLnBrk="0" hangingPunct="1">
      <a:defRPr sz="1200" b="0" i="0" kern="1200">
        <a:solidFill>
          <a:schemeClr val="tx1"/>
        </a:solidFill>
        <a:latin typeface="Roboto" panose="02000000000000000000" pitchFamily="2" charset="0"/>
        <a:ea typeface="+mn-ea"/>
        <a:cs typeface="+mn-cs"/>
      </a:defRPr>
    </a:lvl4pPr>
    <a:lvl5pPr marL="1828800" algn="l" defTabSz="914400" rtl="0" eaLnBrk="1" latinLnBrk="0" hangingPunct="1">
      <a:defRPr sz="1200" b="0" i="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competition</a:t>
            </a:r>
          </a:p>
        </p:txBody>
      </p:sp>
      <p:sp>
        <p:nvSpPr>
          <p:cNvPr id="4" name="Slide Number Placeholder 3"/>
          <p:cNvSpPr>
            <a:spLocks noGrp="1"/>
          </p:cNvSpPr>
          <p:nvPr>
            <p:ph type="sldNum" sz="quarter" idx="5"/>
          </p:nvPr>
        </p:nvSpPr>
        <p:spPr/>
        <p:txBody>
          <a:bodyPr/>
          <a:lstStyle/>
          <a:p>
            <a:fld id="{04A205CD-D6BA-DD4B-B918-69919E1E921A}" type="slidenum">
              <a:rPr lang="en-US" smtClean="0"/>
              <a:t>1</a:t>
            </a:fld>
            <a:endParaRPr lang="en-US"/>
          </a:p>
        </p:txBody>
      </p:sp>
    </p:spTree>
    <p:extLst>
      <p:ext uri="{BB962C8B-B14F-4D97-AF65-F5344CB8AC3E}">
        <p14:creationId xmlns:p14="http://schemas.microsoft.com/office/powerpoint/2010/main" val="3457206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A205CD-D6BA-DD4B-B918-69919E1E921A}" type="slidenum">
              <a:rPr lang="en-US" smtClean="0"/>
              <a:pPr/>
              <a:t>3</a:t>
            </a:fld>
            <a:endParaRPr lang="en-US" dirty="0"/>
          </a:p>
        </p:txBody>
      </p:sp>
    </p:spTree>
    <p:extLst>
      <p:ext uri="{BB962C8B-B14F-4D97-AF65-F5344CB8AC3E}">
        <p14:creationId xmlns:p14="http://schemas.microsoft.com/office/powerpoint/2010/main" val="3971020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A205CD-D6BA-DD4B-B918-69919E1E921A}" type="slidenum">
              <a:rPr lang="en-US" smtClean="0"/>
              <a:pPr/>
              <a:t>6</a:t>
            </a:fld>
            <a:endParaRPr lang="en-US" dirty="0"/>
          </a:p>
        </p:txBody>
      </p:sp>
    </p:spTree>
    <p:extLst>
      <p:ext uri="{BB962C8B-B14F-4D97-AF65-F5344CB8AC3E}">
        <p14:creationId xmlns:p14="http://schemas.microsoft.com/office/powerpoint/2010/main" val="947179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D38C6-1BBE-EDC9-B40A-BF6300FE98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712E70-8F2E-71D0-87B8-100BE8CD39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E66679-4A67-9850-729C-61EA065803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2761C0-ED3B-4925-EA24-0FD2FBDD1BB6}"/>
              </a:ext>
            </a:extLst>
          </p:cNvPr>
          <p:cNvSpPr>
            <a:spLocks noGrp="1"/>
          </p:cNvSpPr>
          <p:nvPr>
            <p:ph type="sldNum" sz="quarter" idx="5"/>
          </p:nvPr>
        </p:nvSpPr>
        <p:spPr/>
        <p:txBody>
          <a:bodyPr/>
          <a:lstStyle/>
          <a:p>
            <a:fld id="{04A205CD-D6BA-DD4B-B918-69919E1E921A}" type="slidenum">
              <a:rPr lang="en-US" smtClean="0"/>
              <a:pPr/>
              <a:t>8</a:t>
            </a:fld>
            <a:endParaRPr lang="en-US" dirty="0"/>
          </a:p>
        </p:txBody>
      </p:sp>
    </p:spTree>
    <p:extLst>
      <p:ext uri="{BB962C8B-B14F-4D97-AF65-F5344CB8AC3E}">
        <p14:creationId xmlns:p14="http://schemas.microsoft.com/office/powerpoint/2010/main" val="3209866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9FA13-A40B-D3AA-FFB1-F6D38756D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5C664D-C0F9-7851-D5BF-EA4E3CBB19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18C906-8D12-0B1F-47A4-4D8289EEC4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AF9A74-A1A9-1A93-C73A-9D64D587A5F2}"/>
              </a:ext>
            </a:extLst>
          </p:cNvPr>
          <p:cNvSpPr>
            <a:spLocks noGrp="1"/>
          </p:cNvSpPr>
          <p:nvPr>
            <p:ph type="sldNum" sz="quarter" idx="5"/>
          </p:nvPr>
        </p:nvSpPr>
        <p:spPr/>
        <p:txBody>
          <a:bodyPr/>
          <a:lstStyle/>
          <a:p>
            <a:fld id="{04A205CD-D6BA-DD4B-B918-69919E1E921A}" type="slidenum">
              <a:rPr lang="en-US" smtClean="0"/>
              <a:pPr/>
              <a:t>10</a:t>
            </a:fld>
            <a:endParaRPr lang="en-US" dirty="0"/>
          </a:p>
        </p:txBody>
      </p:sp>
    </p:spTree>
    <p:extLst>
      <p:ext uri="{BB962C8B-B14F-4D97-AF65-F5344CB8AC3E}">
        <p14:creationId xmlns:p14="http://schemas.microsoft.com/office/powerpoint/2010/main" val="3622219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B65A95C-64C2-4B0C-C827-AEE66DA9FA89}"/>
              </a:ext>
            </a:extLst>
          </p:cNvPr>
          <p:cNvPicPr>
            <a:picLocks noChangeAspect="1"/>
          </p:cNvPicPr>
          <p:nvPr userDrawn="1"/>
        </p:nvPicPr>
        <p:blipFill>
          <a:blip r:embed="rId2">
            <a:alphaModFix amt="85000"/>
          </a:blip>
          <a:stretch>
            <a:fillRect/>
          </a:stretch>
        </p:blipFill>
        <p:spPr>
          <a:xfrm>
            <a:off x="5325171" y="1600200"/>
            <a:ext cx="4396517" cy="2650532"/>
          </a:xfrm>
          <a:prstGeom prst="rect">
            <a:avLst/>
          </a:prstGeom>
        </p:spPr>
      </p:pic>
      <p:pic>
        <p:nvPicPr>
          <p:cNvPr id="7" name="Picture 6">
            <a:extLst>
              <a:ext uri="{FF2B5EF4-FFF2-40B4-BE49-F238E27FC236}">
                <a16:creationId xmlns:a16="http://schemas.microsoft.com/office/drawing/2014/main" id="{119AD2E2-985F-2F79-AF70-2FDFC2D5CF64}"/>
              </a:ext>
            </a:extLst>
          </p:cNvPr>
          <p:cNvPicPr>
            <a:picLocks noChangeAspect="1"/>
          </p:cNvPicPr>
          <p:nvPr userDrawn="1"/>
        </p:nvPicPr>
        <p:blipFill>
          <a:blip r:embed="rId3"/>
          <a:stretch>
            <a:fillRect/>
          </a:stretch>
        </p:blipFill>
        <p:spPr>
          <a:xfrm>
            <a:off x="3996748" y="2757078"/>
            <a:ext cx="2362200" cy="2146300"/>
          </a:xfrm>
          <a:prstGeom prst="rect">
            <a:avLst/>
          </a:prstGeom>
        </p:spPr>
      </p:pic>
      <p:sp>
        <p:nvSpPr>
          <p:cNvPr id="2" name="Title 1">
            <a:extLst>
              <a:ext uri="{FF2B5EF4-FFF2-40B4-BE49-F238E27FC236}">
                <a16:creationId xmlns:a16="http://schemas.microsoft.com/office/drawing/2014/main" id="{EC7004DE-DF5C-E9AD-F052-D35783D8BF0A}"/>
              </a:ext>
            </a:extLst>
          </p:cNvPr>
          <p:cNvSpPr>
            <a:spLocks noGrp="1"/>
          </p:cNvSpPr>
          <p:nvPr>
            <p:ph type="ctrTitle"/>
          </p:nvPr>
        </p:nvSpPr>
        <p:spPr>
          <a:xfrm>
            <a:off x="1524000" y="1122363"/>
            <a:ext cx="9144000" cy="2387600"/>
          </a:xfrm>
        </p:spPr>
        <p:txBody>
          <a:bodyPr anchor="b"/>
          <a:lstStyle>
            <a:lvl1pPr algn="l">
              <a:defRPr sz="6000" b="0" i="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4E6CC60-06E9-22EE-4034-2EE8092A2197}"/>
              </a:ext>
            </a:extLst>
          </p:cNvPr>
          <p:cNvSpPr>
            <a:spLocks noGrp="1"/>
          </p:cNvSpPr>
          <p:nvPr>
            <p:ph type="subTitle" idx="1"/>
          </p:nvPr>
        </p:nvSpPr>
        <p:spPr>
          <a:xfrm>
            <a:off x="1524000" y="3602038"/>
            <a:ext cx="9144000" cy="1655762"/>
          </a:xfrm>
        </p:spPr>
        <p:txBody>
          <a:bodyPr>
            <a:normAutofit/>
          </a:bodyPr>
          <a:lstStyle>
            <a:lvl1pPr marL="0" indent="0" algn="l">
              <a:buNone/>
              <a:defRPr sz="16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53648A33-9CBD-0471-CEFB-36E06A2D0247}"/>
              </a:ext>
            </a:extLst>
          </p:cNvPr>
          <p:cNvPicPr>
            <a:picLocks noChangeAspect="1"/>
          </p:cNvPicPr>
          <p:nvPr userDrawn="1"/>
        </p:nvPicPr>
        <p:blipFill>
          <a:blip r:embed="rId2">
            <a:alphaModFix amt="85000"/>
          </a:blip>
          <a:stretch>
            <a:fillRect/>
          </a:stretch>
        </p:blipFill>
        <p:spPr>
          <a:xfrm>
            <a:off x="5477571" y="1752600"/>
            <a:ext cx="4396517" cy="2650532"/>
          </a:xfrm>
          <a:prstGeom prst="rect">
            <a:avLst/>
          </a:prstGeom>
        </p:spPr>
      </p:pic>
      <p:pic>
        <p:nvPicPr>
          <p:cNvPr id="12" name="Picture 11">
            <a:extLst>
              <a:ext uri="{FF2B5EF4-FFF2-40B4-BE49-F238E27FC236}">
                <a16:creationId xmlns:a16="http://schemas.microsoft.com/office/drawing/2014/main" id="{53FA23CC-9258-0F05-3037-233B20F83619}"/>
              </a:ext>
            </a:extLst>
          </p:cNvPr>
          <p:cNvPicPr>
            <a:picLocks noChangeAspect="1"/>
          </p:cNvPicPr>
          <p:nvPr userDrawn="1"/>
        </p:nvPicPr>
        <p:blipFill>
          <a:blip r:embed="rId3"/>
          <a:stretch>
            <a:fillRect/>
          </a:stretch>
        </p:blipFill>
        <p:spPr>
          <a:xfrm>
            <a:off x="4149148" y="2909478"/>
            <a:ext cx="2362200" cy="2146300"/>
          </a:xfrm>
          <a:prstGeom prst="rect">
            <a:avLst/>
          </a:prstGeom>
        </p:spPr>
      </p:pic>
    </p:spTree>
    <p:extLst>
      <p:ext uri="{BB962C8B-B14F-4D97-AF65-F5344CB8AC3E}">
        <p14:creationId xmlns:p14="http://schemas.microsoft.com/office/powerpoint/2010/main" val="33336802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752CFB-E94B-7CA7-44AA-37D07ED6C49E}"/>
              </a:ext>
            </a:extLst>
          </p:cNvPr>
          <p:cNvPicPr>
            <a:picLocks noChangeAspect="1"/>
          </p:cNvPicPr>
          <p:nvPr userDrawn="1"/>
        </p:nvPicPr>
        <p:blipFill>
          <a:blip r:embed="rId2"/>
          <a:stretch>
            <a:fillRect/>
          </a:stretch>
        </p:blipFill>
        <p:spPr>
          <a:xfrm>
            <a:off x="4100343" y="3428999"/>
            <a:ext cx="1495387" cy="1351446"/>
          </a:xfrm>
          <a:prstGeom prst="rect">
            <a:avLst/>
          </a:prstGeom>
        </p:spPr>
      </p:pic>
      <p:pic>
        <p:nvPicPr>
          <p:cNvPr id="5" name="Picture 4">
            <a:extLst>
              <a:ext uri="{FF2B5EF4-FFF2-40B4-BE49-F238E27FC236}">
                <a16:creationId xmlns:a16="http://schemas.microsoft.com/office/drawing/2014/main" id="{B064728F-3120-A8A5-CED6-53ABB436A015}"/>
              </a:ext>
            </a:extLst>
          </p:cNvPr>
          <p:cNvPicPr>
            <a:picLocks noChangeAspect="1"/>
          </p:cNvPicPr>
          <p:nvPr userDrawn="1"/>
        </p:nvPicPr>
        <p:blipFill>
          <a:blip r:embed="rId3"/>
          <a:stretch>
            <a:fillRect/>
          </a:stretch>
        </p:blipFill>
        <p:spPr>
          <a:xfrm rot="11058661">
            <a:off x="849577" y="1966766"/>
            <a:ext cx="3342630" cy="2015174"/>
          </a:xfrm>
          <a:prstGeom prst="rect">
            <a:avLst/>
          </a:prstGeom>
        </p:spPr>
      </p:pic>
      <p:sp>
        <p:nvSpPr>
          <p:cNvPr id="6" name="Slide Number Placeholder 5">
            <a:extLst>
              <a:ext uri="{FF2B5EF4-FFF2-40B4-BE49-F238E27FC236}">
                <a16:creationId xmlns:a16="http://schemas.microsoft.com/office/drawing/2014/main" id="{21C785E6-45B9-8F06-D660-1D6C86F8A380}"/>
              </a:ext>
            </a:extLst>
          </p:cNvPr>
          <p:cNvSpPr>
            <a:spLocks noGrp="1"/>
          </p:cNvSpPr>
          <p:nvPr>
            <p:ph type="sldNum" sz="quarter" idx="12"/>
          </p:nvPr>
        </p:nvSpPr>
        <p:spPr/>
        <p:txBody>
          <a:bodyPr/>
          <a:lstStyle>
            <a:lvl1pPr>
              <a:defRPr b="0" i="0"/>
            </a:lvl1pPr>
          </a:lstStyle>
          <a:p>
            <a:fld id="{5CD1805C-659E-DD41-A78E-25122309D607}" type="slidenum">
              <a:rPr lang="en-US" smtClean="0"/>
              <a:pPr/>
              <a:t>‹#›</a:t>
            </a:fld>
            <a:endParaRPr lang="en-US" dirty="0"/>
          </a:p>
        </p:txBody>
      </p:sp>
      <p:sp>
        <p:nvSpPr>
          <p:cNvPr id="9" name="TextBox 8">
            <a:extLst>
              <a:ext uri="{FF2B5EF4-FFF2-40B4-BE49-F238E27FC236}">
                <a16:creationId xmlns:a16="http://schemas.microsoft.com/office/drawing/2014/main" id="{532179EF-AF12-0DBD-2FB6-717FD1EBF15B}"/>
              </a:ext>
            </a:extLst>
          </p:cNvPr>
          <p:cNvSpPr txBox="1"/>
          <p:nvPr userDrawn="1"/>
        </p:nvSpPr>
        <p:spPr>
          <a:xfrm>
            <a:off x="1524000" y="2921168"/>
            <a:ext cx="3326296" cy="1015663"/>
          </a:xfrm>
          <a:prstGeom prst="rect">
            <a:avLst/>
          </a:prstGeom>
          <a:noFill/>
        </p:spPr>
        <p:txBody>
          <a:bodyPr wrap="square">
            <a:spAutoFit/>
          </a:bodyPr>
          <a:lstStyle/>
          <a:p>
            <a:r>
              <a:rPr lang="en-US" sz="6000" b="0" i="0" dirty="0">
                <a:latin typeface="Futura PT Medium" panose="020B0502020204020303" pitchFamily="34" charset="77"/>
              </a:rPr>
              <a:t>Thank you</a:t>
            </a:r>
          </a:p>
        </p:txBody>
      </p:sp>
    </p:spTree>
    <p:extLst>
      <p:ext uri="{BB962C8B-B14F-4D97-AF65-F5344CB8AC3E}">
        <p14:creationId xmlns:p14="http://schemas.microsoft.com/office/powerpoint/2010/main" val="159500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D0764A-0A6B-8EFB-E6BB-BCB60A85C1DA}"/>
              </a:ext>
            </a:extLst>
          </p:cNvPr>
          <p:cNvPicPr>
            <a:picLocks noChangeAspect="1"/>
          </p:cNvPicPr>
          <p:nvPr userDrawn="1"/>
        </p:nvPicPr>
        <p:blipFill>
          <a:blip r:embed="rId2"/>
          <a:stretch>
            <a:fillRect/>
          </a:stretch>
        </p:blipFill>
        <p:spPr>
          <a:xfrm rot="10800000">
            <a:off x="142461" y="1538053"/>
            <a:ext cx="2952899" cy="1682226"/>
          </a:xfrm>
          <a:prstGeom prst="rect">
            <a:avLst/>
          </a:prstGeom>
        </p:spPr>
      </p:pic>
      <p:sp>
        <p:nvSpPr>
          <p:cNvPr id="3" name="Content Placeholder 2">
            <a:extLst>
              <a:ext uri="{FF2B5EF4-FFF2-40B4-BE49-F238E27FC236}">
                <a16:creationId xmlns:a16="http://schemas.microsoft.com/office/drawing/2014/main" id="{8D8E7828-600A-EDC0-4F6B-94991059EA1E}"/>
              </a:ext>
            </a:extLst>
          </p:cNvPr>
          <p:cNvSpPr>
            <a:spLocks noGrp="1"/>
          </p:cNvSpPr>
          <p:nvPr>
            <p:ph idx="1" hasCustomPrompt="1"/>
          </p:nvPr>
        </p:nvSpPr>
        <p:spPr>
          <a:xfrm>
            <a:off x="5469832" y="1699591"/>
            <a:ext cx="5188226" cy="4477372"/>
          </a:xfrm>
        </p:spPr>
        <p:txBody>
          <a:bodyPr>
            <a:normAutofit/>
          </a:bodyPr>
          <a:lstStyle>
            <a:lvl1pPr marL="0" indent="0">
              <a:buNone/>
              <a:defRPr sz="1600" b="1">
                <a:solidFill>
                  <a:schemeClr val="tx1"/>
                </a:solidFill>
              </a:defRPr>
            </a:lvl1pPr>
            <a:lvl2pPr>
              <a:defRPr sz="1400"/>
            </a:lvl2pPr>
            <a:lvl3pPr>
              <a:defRPr sz="1400"/>
            </a:lvl3pPr>
            <a:lvl4pPr>
              <a:defRPr sz="1400"/>
            </a:lvl4pPr>
            <a:lvl5pPr>
              <a:defRPr sz="1400"/>
            </a:lvl5pPr>
          </a:lstStyle>
          <a:p>
            <a:pPr lvl="0"/>
            <a:r>
              <a:rPr lang="en-US" dirty="0"/>
              <a:t>Topic one</a:t>
            </a:r>
          </a:p>
          <a:p>
            <a:pPr lvl="0"/>
            <a:endParaRPr lang="en-US" dirty="0"/>
          </a:p>
          <a:p>
            <a:pPr lvl="0"/>
            <a:r>
              <a:rPr lang="en-US" dirty="0"/>
              <a:t>Topic two</a:t>
            </a:r>
          </a:p>
          <a:p>
            <a:pPr lvl="0"/>
            <a:endParaRPr lang="en-US" dirty="0"/>
          </a:p>
          <a:p>
            <a:pPr lvl="0"/>
            <a:r>
              <a:rPr lang="en-US" dirty="0"/>
              <a:t>Topic three</a:t>
            </a:r>
          </a:p>
        </p:txBody>
      </p:sp>
      <p:sp>
        <p:nvSpPr>
          <p:cNvPr id="6" name="Slide Number Placeholder 5">
            <a:extLst>
              <a:ext uri="{FF2B5EF4-FFF2-40B4-BE49-F238E27FC236}">
                <a16:creationId xmlns:a16="http://schemas.microsoft.com/office/drawing/2014/main" id="{CCE9C8F2-B93F-24D6-D507-082E94DBA94E}"/>
              </a:ext>
            </a:extLst>
          </p:cNvPr>
          <p:cNvSpPr>
            <a:spLocks noGrp="1"/>
          </p:cNvSpPr>
          <p:nvPr>
            <p:ph type="sldNum" sz="quarter" idx="12"/>
          </p:nvPr>
        </p:nvSpPr>
        <p:spPr/>
        <p:txBody>
          <a:bodyPr/>
          <a:lstStyle>
            <a:lvl1pPr>
              <a:defRPr b="0" i="0"/>
            </a:lvl1pPr>
          </a:lstStyle>
          <a:p>
            <a:fld id="{5CD1805C-659E-DD41-A78E-25122309D607}" type="slidenum">
              <a:rPr lang="en-US" smtClean="0"/>
              <a:pPr/>
              <a:t>‹#›</a:t>
            </a:fld>
            <a:endParaRPr lang="en-US" dirty="0"/>
          </a:p>
        </p:txBody>
      </p:sp>
      <p:sp>
        <p:nvSpPr>
          <p:cNvPr id="4" name="TextBox 3">
            <a:extLst>
              <a:ext uri="{FF2B5EF4-FFF2-40B4-BE49-F238E27FC236}">
                <a16:creationId xmlns:a16="http://schemas.microsoft.com/office/drawing/2014/main" id="{9AC90062-B8BE-BBA6-9433-D657FC9300A4}"/>
              </a:ext>
            </a:extLst>
          </p:cNvPr>
          <p:cNvSpPr txBox="1"/>
          <p:nvPr userDrawn="1"/>
        </p:nvSpPr>
        <p:spPr>
          <a:xfrm>
            <a:off x="838200" y="1699591"/>
            <a:ext cx="3326296" cy="830997"/>
          </a:xfrm>
          <a:prstGeom prst="rect">
            <a:avLst/>
          </a:prstGeom>
          <a:noFill/>
        </p:spPr>
        <p:txBody>
          <a:bodyPr wrap="square">
            <a:spAutoFit/>
          </a:bodyPr>
          <a:lstStyle/>
          <a:p>
            <a:r>
              <a:rPr lang="en-US" sz="4800" b="0" i="0" dirty="0">
                <a:latin typeface="Futura PT Medium" panose="020B0502020204020303" pitchFamily="34" charset="77"/>
              </a:rPr>
              <a:t>Agenda</a:t>
            </a:r>
          </a:p>
        </p:txBody>
      </p:sp>
      <p:sp>
        <p:nvSpPr>
          <p:cNvPr id="5" name="Content Placeholder 2">
            <a:extLst>
              <a:ext uri="{FF2B5EF4-FFF2-40B4-BE49-F238E27FC236}">
                <a16:creationId xmlns:a16="http://schemas.microsoft.com/office/drawing/2014/main" id="{1B02B772-516B-7BBC-A545-F4D88222873F}"/>
              </a:ext>
            </a:extLst>
          </p:cNvPr>
          <p:cNvSpPr>
            <a:spLocks noGrp="1"/>
          </p:cNvSpPr>
          <p:nvPr>
            <p:ph idx="13" hasCustomPrompt="1"/>
          </p:nvPr>
        </p:nvSpPr>
        <p:spPr>
          <a:xfrm>
            <a:off x="10817084" y="1699591"/>
            <a:ext cx="536716" cy="4477372"/>
          </a:xfrm>
        </p:spPr>
        <p:txBody>
          <a:bodyPr>
            <a:normAutofit/>
          </a:bodyPr>
          <a:lstStyle>
            <a:lvl1pPr marL="0" indent="0">
              <a:buNone/>
              <a:defRPr sz="1600" b="0">
                <a:solidFill>
                  <a:schemeClr val="tx1"/>
                </a:solidFill>
              </a:defRPr>
            </a:lvl1pPr>
            <a:lvl2pPr>
              <a:defRPr sz="1400"/>
            </a:lvl2pPr>
            <a:lvl3pPr>
              <a:defRPr sz="1400"/>
            </a:lvl3pPr>
            <a:lvl4pPr>
              <a:defRPr sz="1400"/>
            </a:lvl4pPr>
            <a:lvl5pPr>
              <a:defRPr sz="1400"/>
            </a:lvl5pPr>
          </a:lstStyle>
          <a:p>
            <a:pPr lvl="0"/>
            <a:r>
              <a:rPr lang="en-US" dirty="0"/>
              <a:t>01</a:t>
            </a:r>
          </a:p>
          <a:p>
            <a:pPr lvl="0"/>
            <a:endParaRPr lang="en-US" dirty="0"/>
          </a:p>
          <a:p>
            <a:pPr lvl="0"/>
            <a:r>
              <a:rPr lang="en-US" dirty="0"/>
              <a:t>03</a:t>
            </a:r>
          </a:p>
          <a:p>
            <a:pPr lvl="0"/>
            <a:endParaRPr lang="en-US" dirty="0"/>
          </a:p>
          <a:p>
            <a:pPr lvl="0"/>
            <a:r>
              <a:rPr lang="en-US" dirty="0"/>
              <a:t>15</a:t>
            </a:r>
          </a:p>
        </p:txBody>
      </p:sp>
    </p:spTree>
    <p:extLst>
      <p:ext uri="{BB962C8B-B14F-4D97-AF65-F5344CB8AC3E}">
        <p14:creationId xmlns:p14="http://schemas.microsoft.com/office/powerpoint/2010/main" val="14379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973C765-2246-3301-D416-AFB4361BA21A}"/>
              </a:ext>
            </a:extLst>
          </p:cNvPr>
          <p:cNvPicPr>
            <a:picLocks noChangeAspect="1"/>
          </p:cNvPicPr>
          <p:nvPr userDrawn="1"/>
        </p:nvPicPr>
        <p:blipFill>
          <a:blip r:embed="rId2"/>
          <a:stretch>
            <a:fillRect/>
          </a:stretch>
        </p:blipFill>
        <p:spPr>
          <a:xfrm>
            <a:off x="263386" y="108365"/>
            <a:ext cx="2362200" cy="2146300"/>
          </a:xfrm>
          <a:prstGeom prst="rect">
            <a:avLst/>
          </a:prstGeom>
        </p:spPr>
      </p:pic>
      <p:sp>
        <p:nvSpPr>
          <p:cNvPr id="5" name="Slide Number Placeholder 4">
            <a:extLst>
              <a:ext uri="{FF2B5EF4-FFF2-40B4-BE49-F238E27FC236}">
                <a16:creationId xmlns:a16="http://schemas.microsoft.com/office/drawing/2014/main" id="{ED1404DE-3A9D-0F29-6447-3D95FB510052}"/>
              </a:ext>
            </a:extLst>
          </p:cNvPr>
          <p:cNvSpPr>
            <a:spLocks noGrp="1"/>
          </p:cNvSpPr>
          <p:nvPr>
            <p:ph type="sldNum" sz="quarter" idx="12"/>
          </p:nvPr>
        </p:nvSpPr>
        <p:spPr/>
        <p:txBody>
          <a:bodyPr/>
          <a:lstStyle>
            <a:lvl1pPr>
              <a:defRPr b="0" i="0"/>
            </a:lvl1pPr>
          </a:lstStyle>
          <a:p>
            <a:fld id="{5CD1805C-659E-DD41-A78E-25122309D607}" type="slidenum">
              <a:rPr lang="en-US" smtClean="0"/>
              <a:pPr/>
              <a:t>‹#›</a:t>
            </a:fld>
            <a:endParaRPr lang="en-US" dirty="0"/>
          </a:p>
        </p:txBody>
      </p:sp>
      <p:sp>
        <p:nvSpPr>
          <p:cNvPr id="4" name="Picture Placeholder 3">
            <a:extLst>
              <a:ext uri="{FF2B5EF4-FFF2-40B4-BE49-F238E27FC236}">
                <a16:creationId xmlns:a16="http://schemas.microsoft.com/office/drawing/2014/main" id="{4B868259-2F7A-ADB0-1167-0DB4772959E1}"/>
              </a:ext>
            </a:extLst>
          </p:cNvPr>
          <p:cNvSpPr>
            <a:spLocks noGrp="1"/>
          </p:cNvSpPr>
          <p:nvPr>
            <p:ph type="pic" sz="quarter" idx="13"/>
          </p:nvPr>
        </p:nvSpPr>
        <p:spPr>
          <a:xfrm>
            <a:off x="2334040" y="2266191"/>
            <a:ext cx="1600200" cy="1600200"/>
          </a:xfrm>
          <a:prstGeom prst="ellipse">
            <a:avLst/>
          </a:prstGeom>
          <a:solidFill>
            <a:schemeClr val="accent1">
              <a:lumMod val="20000"/>
              <a:lumOff val="80000"/>
            </a:schemeClr>
          </a:solidFill>
        </p:spPr>
        <p:txBody>
          <a:bodyPr/>
          <a:lstStyle/>
          <a:p>
            <a:r>
              <a:rPr lang="en-US"/>
              <a:t>Click icon to add picture</a:t>
            </a:r>
          </a:p>
        </p:txBody>
      </p:sp>
      <p:sp>
        <p:nvSpPr>
          <p:cNvPr id="6" name="Picture Placeholder 3">
            <a:extLst>
              <a:ext uri="{FF2B5EF4-FFF2-40B4-BE49-F238E27FC236}">
                <a16:creationId xmlns:a16="http://schemas.microsoft.com/office/drawing/2014/main" id="{21009489-DD2A-D097-55DA-BB46A2F84350}"/>
              </a:ext>
            </a:extLst>
          </p:cNvPr>
          <p:cNvSpPr>
            <a:spLocks noGrp="1"/>
          </p:cNvSpPr>
          <p:nvPr>
            <p:ph type="pic" sz="quarter" idx="14"/>
          </p:nvPr>
        </p:nvSpPr>
        <p:spPr>
          <a:xfrm>
            <a:off x="8257760" y="2254665"/>
            <a:ext cx="1600200" cy="1600200"/>
          </a:xfrm>
          <a:prstGeom prst="ellipse">
            <a:avLst/>
          </a:prstGeom>
          <a:solidFill>
            <a:schemeClr val="accent1">
              <a:lumMod val="20000"/>
              <a:lumOff val="80000"/>
            </a:schemeClr>
          </a:solidFill>
        </p:spPr>
        <p:txBody>
          <a:bodyPr/>
          <a:lstStyle/>
          <a:p>
            <a:r>
              <a:rPr lang="en-US"/>
              <a:t>Click icon to add picture</a:t>
            </a:r>
          </a:p>
        </p:txBody>
      </p:sp>
      <p:sp>
        <p:nvSpPr>
          <p:cNvPr id="7" name="Picture Placeholder 3">
            <a:extLst>
              <a:ext uri="{FF2B5EF4-FFF2-40B4-BE49-F238E27FC236}">
                <a16:creationId xmlns:a16="http://schemas.microsoft.com/office/drawing/2014/main" id="{10855795-1C77-EB65-835B-A2B9C3C6E1C6}"/>
              </a:ext>
            </a:extLst>
          </p:cNvPr>
          <p:cNvSpPr>
            <a:spLocks noGrp="1"/>
          </p:cNvSpPr>
          <p:nvPr>
            <p:ph type="pic" sz="quarter" idx="15"/>
          </p:nvPr>
        </p:nvSpPr>
        <p:spPr>
          <a:xfrm>
            <a:off x="5295900" y="2266191"/>
            <a:ext cx="1600200" cy="1600200"/>
          </a:xfrm>
          <a:prstGeom prst="ellipse">
            <a:avLst/>
          </a:prstGeom>
          <a:solidFill>
            <a:schemeClr val="accent1">
              <a:lumMod val="20000"/>
              <a:lumOff val="80000"/>
            </a:schemeClr>
          </a:solidFill>
        </p:spPr>
        <p:txBody>
          <a:bodyPr/>
          <a:lstStyle/>
          <a:p>
            <a:r>
              <a:rPr lang="en-US"/>
              <a:t>Click icon to add picture</a:t>
            </a:r>
          </a:p>
        </p:txBody>
      </p:sp>
      <p:sp>
        <p:nvSpPr>
          <p:cNvPr id="10" name="Text Placeholder 9">
            <a:extLst>
              <a:ext uri="{FF2B5EF4-FFF2-40B4-BE49-F238E27FC236}">
                <a16:creationId xmlns:a16="http://schemas.microsoft.com/office/drawing/2014/main" id="{F6395CEE-F008-C052-D7A5-D171957C233B}"/>
              </a:ext>
            </a:extLst>
          </p:cNvPr>
          <p:cNvSpPr>
            <a:spLocks noGrp="1"/>
          </p:cNvSpPr>
          <p:nvPr>
            <p:ph type="body" sz="quarter" idx="16" hasCustomPrompt="1"/>
          </p:nvPr>
        </p:nvSpPr>
        <p:spPr>
          <a:xfrm>
            <a:off x="2120038" y="4074353"/>
            <a:ext cx="2028203" cy="298864"/>
          </a:xfrm>
        </p:spPr>
        <p:txBody>
          <a:bodyPr/>
          <a:lstStyle>
            <a:lvl1pPr marL="0" indent="0" algn="ctr">
              <a:buNone/>
              <a:defRPr b="0" i="0">
                <a:latin typeface="Futura PT Medium" panose="020B0502020204020303" pitchFamily="34" charset="77"/>
              </a:defRPr>
            </a:lvl1pPr>
          </a:lstStyle>
          <a:p>
            <a:pPr lvl="0"/>
            <a:r>
              <a:rPr lang="en-US" dirty="0"/>
              <a:t>Name</a:t>
            </a:r>
          </a:p>
        </p:txBody>
      </p:sp>
      <p:sp>
        <p:nvSpPr>
          <p:cNvPr id="11" name="Text Placeholder 9">
            <a:extLst>
              <a:ext uri="{FF2B5EF4-FFF2-40B4-BE49-F238E27FC236}">
                <a16:creationId xmlns:a16="http://schemas.microsoft.com/office/drawing/2014/main" id="{13E056AA-092A-9F59-ABBF-34540E075250}"/>
              </a:ext>
            </a:extLst>
          </p:cNvPr>
          <p:cNvSpPr>
            <a:spLocks noGrp="1"/>
          </p:cNvSpPr>
          <p:nvPr>
            <p:ph type="body" sz="quarter" idx="17" hasCustomPrompt="1"/>
          </p:nvPr>
        </p:nvSpPr>
        <p:spPr>
          <a:xfrm>
            <a:off x="2120038" y="4580832"/>
            <a:ext cx="2028203" cy="716722"/>
          </a:xfrm>
        </p:spPr>
        <p:txBody>
          <a:bodyPr>
            <a:normAutofit/>
          </a:bodyPr>
          <a:lstStyle>
            <a:lvl1pPr marL="0" indent="0" algn="ctr">
              <a:lnSpc>
                <a:spcPct val="100000"/>
              </a:lnSpc>
              <a:buNone/>
              <a:defRPr sz="1200">
                <a:latin typeface="Roboto" panose="02000000000000000000" pitchFamily="2" charset="0"/>
                <a:ea typeface="Roboto" panose="02000000000000000000" pitchFamily="2" charset="0"/>
                <a:cs typeface="Roboto" panose="02000000000000000000" pitchFamily="2" charset="0"/>
              </a:defRPr>
            </a:lvl1pPr>
          </a:lstStyle>
          <a:p>
            <a:pPr lvl="0"/>
            <a:r>
              <a:rPr lang="en-US" dirty="0"/>
              <a:t>Title</a:t>
            </a:r>
          </a:p>
          <a:p>
            <a:pPr lvl="0"/>
            <a:r>
              <a:rPr lang="en-US" dirty="0"/>
              <a:t>Organization</a:t>
            </a:r>
          </a:p>
        </p:txBody>
      </p:sp>
      <p:sp>
        <p:nvSpPr>
          <p:cNvPr id="13" name="Text Placeholder 9">
            <a:extLst>
              <a:ext uri="{FF2B5EF4-FFF2-40B4-BE49-F238E27FC236}">
                <a16:creationId xmlns:a16="http://schemas.microsoft.com/office/drawing/2014/main" id="{DD952835-C527-2368-A5B1-8F7ACBC4AB67}"/>
              </a:ext>
            </a:extLst>
          </p:cNvPr>
          <p:cNvSpPr>
            <a:spLocks noGrp="1"/>
          </p:cNvSpPr>
          <p:nvPr>
            <p:ph type="body" sz="quarter" idx="18" hasCustomPrompt="1"/>
          </p:nvPr>
        </p:nvSpPr>
        <p:spPr>
          <a:xfrm>
            <a:off x="5081899" y="4074353"/>
            <a:ext cx="2028203" cy="298864"/>
          </a:xfrm>
        </p:spPr>
        <p:txBody>
          <a:bodyPr/>
          <a:lstStyle>
            <a:lvl1pPr marL="0" indent="0" algn="ctr">
              <a:buNone/>
              <a:defRPr b="0" i="0">
                <a:latin typeface="Futura PT Medium" panose="020B0502020204020303" pitchFamily="34" charset="77"/>
              </a:defRPr>
            </a:lvl1pPr>
          </a:lstStyle>
          <a:p>
            <a:pPr lvl="0"/>
            <a:r>
              <a:rPr lang="en-US" dirty="0"/>
              <a:t>Name</a:t>
            </a:r>
          </a:p>
        </p:txBody>
      </p:sp>
      <p:sp>
        <p:nvSpPr>
          <p:cNvPr id="14" name="Text Placeholder 9">
            <a:extLst>
              <a:ext uri="{FF2B5EF4-FFF2-40B4-BE49-F238E27FC236}">
                <a16:creationId xmlns:a16="http://schemas.microsoft.com/office/drawing/2014/main" id="{85B4CEF1-097C-A12B-9265-9AC6B5F28AA0}"/>
              </a:ext>
            </a:extLst>
          </p:cNvPr>
          <p:cNvSpPr>
            <a:spLocks noGrp="1"/>
          </p:cNvSpPr>
          <p:nvPr>
            <p:ph type="body" sz="quarter" idx="19" hasCustomPrompt="1"/>
          </p:nvPr>
        </p:nvSpPr>
        <p:spPr>
          <a:xfrm>
            <a:off x="5081899" y="4580832"/>
            <a:ext cx="2028203" cy="716722"/>
          </a:xfrm>
        </p:spPr>
        <p:txBody>
          <a:bodyPr>
            <a:normAutofit/>
          </a:bodyPr>
          <a:lstStyle>
            <a:lvl1pPr marL="0" indent="0" algn="ctr">
              <a:lnSpc>
                <a:spcPct val="100000"/>
              </a:lnSpc>
              <a:buNone/>
              <a:defRPr sz="1200">
                <a:latin typeface="Roboto" panose="02000000000000000000" pitchFamily="2" charset="0"/>
                <a:ea typeface="Roboto" panose="02000000000000000000" pitchFamily="2" charset="0"/>
                <a:cs typeface="Roboto" panose="02000000000000000000" pitchFamily="2" charset="0"/>
              </a:defRPr>
            </a:lvl1pPr>
          </a:lstStyle>
          <a:p>
            <a:pPr lvl="0"/>
            <a:r>
              <a:rPr lang="en-US" dirty="0"/>
              <a:t>Title</a:t>
            </a:r>
          </a:p>
          <a:p>
            <a:pPr lvl="0"/>
            <a:r>
              <a:rPr lang="en-US" dirty="0"/>
              <a:t>Organization</a:t>
            </a:r>
          </a:p>
        </p:txBody>
      </p:sp>
      <p:sp>
        <p:nvSpPr>
          <p:cNvPr id="15" name="Text Placeholder 9">
            <a:extLst>
              <a:ext uri="{FF2B5EF4-FFF2-40B4-BE49-F238E27FC236}">
                <a16:creationId xmlns:a16="http://schemas.microsoft.com/office/drawing/2014/main" id="{6186C299-1EDC-4A0E-E18F-09711901F054}"/>
              </a:ext>
            </a:extLst>
          </p:cNvPr>
          <p:cNvSpPr>
            <a:spLocks noGrp="1"/>
          </p:cNvSpPr>
          <p:nvPr>
            <p:ph type="body" sz="quarter" idx="20" hasCustomPrompt="1"/>
          </p:nvPr>
        </p:nvSpPr>
        <p:spPr>
          <a:xfrm>
            <a:off x="8043759" y="4074353"/>
            <a:ext cx="2028203" cy="298864"/>
          </a:xfrm>
        </p:spPr>
        <p:txBody>
          <a:bodyPr/>
          <a:lstStyle>
            <a:lvl1pPr marL="0" indent="0" algn="ctr">
              <a:buNone/>
              <a:defRPr b="0" i="0">
                <a:latin typeface="Futura PT Medium" panose="020B0502020204020303" pitchFamily="34" charset="77"/>
              </a:defRPr>
            </a:lvl1pPr>
          </a:lstStyle>
          <a:p>
            <a:pPr lvl="0"/>
            <a:r>
              <a:rPr lang="en-US" dirty="0"/>
              <a:t>Name</a:t>
            </a:r>
          </a:p>
        </p:txBody>
      </p:sp>
      <p:sp>
        <p:nvSpPr>
          <p:cNvPr id="16" name="Text Placeholder 9">
            <a:extLst>
              <a:ext uri="{FF2B5EF4-FFF2-40B4-BE49-F238E27FC236}">
                <a16:creationId xmlns:a16="http://schemas.microsoft.com/office/drawing/2014/main" id="{D8E6B411-D979-C5E1-B54A-2516F28102AD}"/>
              </a:ext>
            </a:extLst>
          </p:cNvPr>
          <p:cNvSpPr>
            <a:spLocks noGrp="1"/>
          </p:cNvSpPr>
          <p:nvPr>
            <p:ph type="body" sz="quarter" idx="21" hasCustomPrompt="1"/>
          </p:nvPr>
        </p:nvSpPr>
        <p:spPr>
          <a:xfrm>
            <a:off x="8043759" y="4580832"/>
            <a:ext cx="2028203" cy="716722"/>
          </a:xfrm>
        </p:spPr>
        <p:txBody>
          <a:bodyPr>
            <a:normAutofit/>
          </a:bodyPr>
          <a:lstStyle>
            <a:lvl1pPr marL="0" indent="0" algn="ctr">
              <a:lnSpc>
                <a:spcPct val="100000"/>
              </a:lnSpc>
              <a:buNone/>
              <a:defRPr sz="1200">
                <a:latin typeface="Roboto" panose="02000000000000000000" pitchFamily="2" charset="0"/>
                <a:ea typeface="Roboto" panose="02000000000000000000" pitchFamily="2" charset="0"/>
                <a:cs typeface="Roboto" panose="02000000000000000000" pitchFamily="2" charset="0"/>
              </a:defRPr>
            </a:lvl1pPr>
          </a:lstStyle>
          <a:p>
            <a:pPr lvl="0"/>
            <a:r>
              <a:rPr lang="en-US" dirty="0"/>
              <a:t>Title</a:t>
            </a:r>
          </a:p>
          <a:p>
            <a:pPr lvl="0"/>
            <a:r>
              <a:rPr lang="en-US" dirty="0"/>
              <a:t>Organization</a:t>
            </a:r>
          </a:p>
        </p:txBody>
      </p:sp>
      <p:sp>
        <p:nvSpPr>
          <p:cNvPr id="20" name="TextBox 19">
            <a:extLst>
              <a:ext uri="{FF2B5EF4-FFF2-40B4-BE49-F238E27FC236}">
                <a16:creationId xmlns:a16="http://schemas.microsoft.com/office/drawing/2014/main" id="{A7C28C01-C6D3-0381-00FB-B45DED4678AE}"/>
              </a:ext>
            </a:extLst>
          </p:cNvPr>
          <p:cNvSpPr txBox="1"/>
          <p:nvPr userDrawn="1"/>
        </p:nvSpPr>
        <p:spPr>
          <a:xfrm>
            <a:off x="838200" y="612407"/>
            <a:ext cx="6097656" cy="830997"/>
          </a:xfrm>
          <a:prstGeom prst="rect">
            <a:avLst/>
          </a:prstGeom>
          <a:noFill/>
        </p:spPr>
        <p:txBody>
          <a:bodyPr wrap="square">
            <a:spAutoFit/>
          </a:bodyPr>
          <a:lstStyle/>
          <a:p>
            <a:r>
              <a:rPr lang="en-US" sz="4800" b="0" i="0" dirty="0">
                <a:latin typeface="Futura PT Medium" panose="020B0502020204020303" pitchFamily="34" charset="77"/>
              </a:rPr>
              <a:t>Speakers</a:t>
            </a:r>
          </a:p>
        </p:txBody>
      </p:sp>
      <p:pic>
        <p:nvPicPr>
          <p:cNvPr id="23" name="Picture 22">
            <a:extLst>
              <a:ext uri="{FF2B5EF4-FFF2-40B4-BE49-F238E27FC236}">
                <a16:creationId xmlns:a16="http://schemas.microsoft.com/office/drawing/2014/main" id="{D658833A-5E86-5C8E-17F6-1D0645FDA0F3}"/>
              </a:ext>
            </a:extLst>
          </p:cNvPr>
          <p:cNvPicPr>
            <a:picLocks noChangeAspect="1"/>
          </p:cNvPicPr>
          <p:nvPr userDrawn="1"/>
        </p:nvPicPr>
        <p:blipFill>
          <a:blip r:embed="rId3"/>
          <a:stretch>
            <a:fillRect/>
          </a:stretch>
        </p:blipFill>
        <p:spPr>
          <a:xfrm>
            <a:off x="3200400" y="-32981"/>
            <a:ext cx="1088471" cy="983698"/>
          </a:xfrm>
          <a:prstGeom prst="rect">
            <a:avLst/>
          </a:prstGeom>
        </p:spPr>
      </p:pic>
    </p:spTree>
    <p:extLst>
      <p:ext uri="{BB962C8B-B14F-4D97-AF65-F5344CB8AC3E}">
        <p14:creationId xmlns:p14="http://schemas.microsoft.com/office/powerpoint/2010/main" val="1535601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B97BD0-CE2C-1A78-E94B-8E6FFBA1873F}"/>
              </a:ext>
            </a:extLst>
          </p:cNvPr>
          <p:cNvSpPr>
            <a:spLocks noGrp="1"/>
          </p:cNvSpPr>
          <p:nvPr>
            <p:ph type="sldNum" sz="quarter" idx="12"/>
          </p:nvPr>
        </p:nvSpPr>
        <p:spPr/>
        <p:txBody>
          <a:bodyPr/>
          <a:lstStyle>
            <a:lvl1pPr>
              <a:defRPr b="0" i="0"/>
            </a:lvl1pPr>
          </a:lstStyle>
          <a:p>
            <a:fld id="{5CD1805C-659E-DD41-A78E-25122309D607}" type="slidenum">
              <a:rPr lang="en-US" smtClean="0"/>
              <a:pPr/>
              <a:t>‹#›</a:t>
            </a:fld>
            <a:endParaRPr lang="en-US" dirty="0"/>
          </a:p>
        </p:txBody>
      </p:sp>
    </p:spTree>
    <p:extLst>
      <p:ext uri="{BB962C8B-B14F-4D97-AF65-F5344CB8AC3E}">
        <p14:creationId xmlns:p14="http://schemas.microsoft.com/office/powerpoint/2010/main" val="97329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D1C19-04B0-BD2D-1913-BF0E85A6ADCD}"/>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ED1404DE-3A9D-0F29-6447-3D95FB510052}"/>
              </a:ext>
            </a:extLst>
          </p:cNvPr>
          <p:cNvSpPr>
            <a:spLocks noGrp="1"/>
          </p:cNvSpPr>
          <p:nvPr>
            <p:ph type="sldNum" sz="quarter" idx="12"/>
          </p:nvPr>
        </p:nvSpPr>
        <p:spPr/>
        <p:txBody>
          <a:bodyPr/>
          <a:lstStyle>
            <a:lvl1pPr>
              <a:defRPr b="0" i="0"/>
            </a:lvl1pPr>
          </a:lstStyle>
          <a:p>
            <a:fld id="{5CD1805C-659E-DD41-A78E-25122309D607}" type="slidenum">
              <a:rPr lang="en-US" smtClean="0"/>
              <a:pPr/>
              <a:t>‹#›</a:t>
            </a:fld>
            <a:endParaRPr lang="en-US" dirty="0"/>
          </a:p>
        </p:txBody>
      </p:sp>
    </p:spTree>
    <p:extLst>
      <p:ext uri="{BB962C8B-B14F-4D97-AF65-F5344CB8AC3E}">
        <p14:creationId xmlns:p14="http://schemas.microsoft.com/office/powerpoint/2010/main" val="236251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2E3D-1FE1-B594-CFD9-56EE504C039B}"/>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8E7828-600A-EDC0-4F6B-94991059EA1E}"/>
              </a:ext>
            </a:extLst>
          </p:cNvPr>
          <p:cNvSpPr>
            <a:spLocks noGrp="1"/>
          </p:cNvSpPr>
          <p:nvPr>
            <p:ph idx="1"/>
          </p:nvPr>
        </p:nvSpPr>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CE9C8F2-B93F-24D6-D507-082E94DBA94E}"/>
              </a:ext>
            </a:extLst>
          </p:cNvPr>
          <p:cNvSpPr>
            <a:spLocks noGrp="1"/>
          </p:cNvSpPr>
          <p:nvPr>
            <p:ph type="sldNum" sz="quarter" idx="12"/>
          </p:nvPr>
        </p:nvSpPr>
        <p:spPr/>
        <p:txBody>
          <a:bodyPr/>
          <a:lstStyle>
            <a:lvl1pPr>
              <a:defRPr b="0" i="0"/>
            </a:lvl1pPr>
          </a:lstStyle>
          <a:p>
            <a:fld id="{5CD1805C-659E-DD41-A78E-25122309D607}" type="slidenum">
              <a:rPr lang="en-US" smtClean="0"/>
              <a:pPr/>
              <a:t>‹#›</a:t>
            </a:fld>
            <a:endParaRPr lang="en-US" dirty="0"/>
          </a:p>
        </p:txBody>
      </p:sp>
    </p:spTree>
    <p:extLst>
      <p:ext uri="{BB962C8B-B14F-4D97-AF65-F5344CB8AC3E}">
        <p14:creationId xmlns:p14="http://schemas.microsoft.com/office/powerpoint/2010/main" val="235225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14FB4-884A-10BC-D521-DF0A1A6F2CF6}"/>
              </a:ext>
            </a:extLst>
          </p:cNvPr>
          <p:cNvSpPr>
            <a:spLocks noGrp="1"/>
          </p:cNvSpPr>
          <p:nvPr>
            <p:ph type="title"/>
          </p:nvPr>
        </p:nvSpPr>
        <p:spPr/>
        <p:txBody>
          <a:bodyPr/>
          <a:lstStyle>
            <a:lvl1pPr>
              <a:defRPr b="0" i="0"/>
            </a:lvl1pPr>
          </a:lstStyle>
          <a:p>
            <a:r>
              <a:rPr lang="en-US" dirty="0"/>
              <a:t>Click to edit Master title style</a:t>
            </a:r>
          </a:p>
        </p:txBody>
      </p:sp>
      <p:sp>
        <p:nvSpPr>
          <p:cNvPr id="3" name="Content Placeholder 2">
            <a:extLst>
              <a:ext uri="{FF2B5EF4-FFF2-40B4-BE49-F238E27FC236}">
                <a16:creationId xmlns:a16="http://schemas.microsoft.com/office/drawing/2014/main" id="{F5ED45C4-2C7B-6DEA-FA4B-3F61287F6B62}"/>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609EEFC-3099-DB46-4B66-B683186F44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E418310-7BD0-44F6-EC1D-70A089477AE9}"/>
              </a:ext>
            </a:extLst>
          </p:cNvPr>
          <p:cNvSpPr>
            <a:spLocks noGrp="1"/>
          </p:cNvSpPr>
          <p:nvPr>
            <p:ph type="sldNum" sz="quarter" idx="12"/>
          </p:nvPr>
        </p:nvSpPr>
        <p:spPr/>
        <p:txBody>
          <a:bodyPr/>
          <a:lstStyle>
            <a:lvl1pPr>
              <a:defRPr b="0" i="0"/>
            </a:lvl1pPr>
          </a:lstStyle>
          <a:p>
            <a:fld id="{5CD1805C-659E-DD41-A78E-25122309D607}" type="slidenum">
              <a:rPr lang="en-US" smtClean="0"/>
              <a:pPr/>
              <a:t>‹#›</a:t>
            </a:fld>
            <a:endParaRPr lang="en-US" dirty="0"/>
          </a:p>
        </p:txBody>
      </p:sp>
    </p:spTree>
    <p:extLst>
      <p:ext uri="{BB962C8B-B14F-4D97-AF65-F5344CB8AC3E}">
        <p14:creationId xmlns:p14="http://schemas.microsoft.com/office/powerpoint/2010/main" val="2873461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D1C19-04B0-BD2D-1913-BF0E85A6ADCD}"/>
              </a:ext>
            </a:extLst>
          </p:cNvPr>
          <p:cNvSpPr>
            <a:spLocks noGrp="1"/>
          </p:cNvSpPr>
          <p:nvPr>
            <p:ph type="title" hasCustomPrompt="1"/>
          </p:nvPr>
        </p:nvSpPr>
        <p:spPr>
          <a:xfrm>
            <a:off x="838200" y="2766218"/>
            <a:ext cx="10515600" cy="1325563"/>
          </a:xfrm>
        </p:spPr>
        <p:txBody>
          <a:bodyPr/>
          <a:lstStyle>
            <a:lvl1pPr>
              <a:defRPr b="0" i="0"/>
            </a:lvl1pPr>
          </a:lstStyle>
          <a:p>
            <a:r>
              <a:rPr lang="en-US" dirty="0"/>
              <a:t>Quote slide</a:t>
            </a:r>
          </a:p>
        </p:txBody>
      </p:sp>
      <p:sp>
        <p:nvSpPr>
          <p:cNvPr id="5" name="Slide Number Placeholder 4">
            <a:extLst>
              <a:ext uri="{FF2B5EF4-FFF2-40B4-BE49-F238E27FC236}">
                <a16:creationId xmlns:a16="http://schemas.microsoft.com/office/drawing/2014/main" id="{ED1404DE-3A9D-0F29-6447-3D95FB510052}"/>
              </a:ext>
            </a:extLst>
          </p:cNvPr>
          <p:cNvSpPr>
            <a:spLocks noGrp="1"/>
          </p:cNvSpPr>
          <p:nvPr>
            <p:ph type="sldNum" sz="quarter" idx="12"/>
          </p:nvPr>
        </p:nvSpPr>
        <p:spPr/>
        <p:txBody>
          <a:bodyPr/>
          <a:lstStyle>
            <a:lvl1pPr>
              <a:defRPr b="0" i="0"/>
            </a:lvl1pPr>
          </a:lstStyle>
          <a:p>
            <a:fld id="{5CD1805C-659E-DD41-A78E-25122309D607}" type="slidenum">
              <a:rPr lang="en-US" smtClean="0"/>
              <a:pPr/>
              <a:t>‹#›</a:t>
            </a:fld>
            <a:endParaRPr lang="en-US" dirty="0"/>
          </a:p>
        </p:txBody>
      </p:sp>
    </p:spTree>
    <p:extLst>
      <p:ext uri="{BB962C8B-B14F-4D97-AF65-F5344CB8AC3E}">
        <p14:creationId xmlns:p14="http://schemas.microsoft.com/office/powerpoint/2010/main" val="1782302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D559-2C2E-87E4-D706-1E7A8D308CF1}"/>
              </a:ext>
            </a:extLst>
          </p:cNvPr>
          <p:cNvSpPr>
            <a:spLocks noGrp="1"/>
          </p:cNvSpPr>
          <p:nvPr>
            <p:ph type="title"/>
          </p:nvPr>
        </p:nvSpPr>
        <p:spPr>
          <a:xfrm>
            <a:off x="839788" y="457200"/>
            <a:ext cx="3932237" cy="1600200"/>
          </a:xfrm>
        </p:spPr>
        <p:txBody>
          <a:bodyPr anchor="b"/>
          <a:lstStyle>
            <a:lvl1pPr>
              <a:defRPr sz="3200" b="0" i="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B97C1EA-6AAE-BC54-724E-3904AEACDE6B}"/>
              </a:ext>
            </a:extLst>
          </p:cNvPr>
          <p:cNvSpPr>
            <a:spLocks noGrp="1"/>
          </p:cNvSpPr>
          <p:nvPr>
            <p:ph type="pic" idx="1"/>
          </p:nvPr>
        </p:nvSpPr>
        <p:spPr>
          <a:xfrm>
            <a:off x="5183188" y="987425"/>
            <a:ext cx="6172200" cy="4873625"/>
          </a:xfrm>
          <a:prstGeom prst="roundRect">
            <a:avLst/>
          </a:prstGeom>
          <a:effectLst>
            <a:outerShdw blurRad="88900" dist="50800" dir="8100000" algn="tr" rotWithShape="0">
              <a:prstClr val="black">
                <a:alpha val="24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CB4324B-B37F-A7FF-C02A-7F404DA36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C8712C01-0198-B509-1097-F4C52F428888}"/>
              </a:ext>
            </a:extLst>
          </p:cNvPr>
          <p:cNvSpPr>
            <a:spLocks noGrp="1"/>
          </p:cNvSpPr>
          <p:nvPr>
            <p:ph type="sldNum" sz="quarter" idx="12"/>
          </p:nvPr>
        </p:nvSpPr>
        <p:spPr/>
        <p:txBody>
          <a:bodyPr/>
          <a:lstStyle>
            <a:lvl1pPr>
              <a:defRPr b="0" i="0"/>
            </a:lvl1pPr>
          </a:lstStyle>
          <a:p>
            <a:fld id="{5CD1805C-659E-DD41-A78E-25122309D607}" type="slidenum">
              <a:rPr lang="en-US" smtClean="0"/>
              <a:pPr/>
              <a:t>‹#›</a:t>
            </a:fld>
            <a:endParaRPr lang="en-US" dirty="0"/>
          </a:p>
        </p:txBody>
      </p:sp>
    </p:spTree>
    <p:extLst>
      <p:ext uri="{BB962C8B-B14F-4D97-AF65-F5344CB8AC3E}">
        <p14:creationId xmlns:p14="http://schemas.microsoft.com/office/powerpoint/2010/main" val="420257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E291C7-908B-55A6-5B3F-E943570FB4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B4E1BB7-FA16-ED42-CD60-7323662474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FBC16C7-12D4-078B-A111-1FB54F7442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b="0" i="0">
                <a:solidFill>
                  <a:schemeClr val="tx1">
                    <a:tint val="75000"/>
                  </a:schemeClr>
                </a:solidFill>
                <a:latin typeface="Futura PT Medium" panose="020B0502020204020303" pitchFamily="34" charset="77"/>
                <a:cs typeface="Futura Medium" panose="020B0602020204020303" pitchFamily="34" charset="-79"/>
              </a:defRPr>
            </a:lvl1pPr>
          </a:lstStyle>
          <a:p>
            <a:fld id="{5CD1805C-659E-DD41-A78E-25122309D607}" type="slidenum">
              <a:rPr lang="en-US" smtClean="0"/>
              <a:pPr/>
              <a:t>‹#›</a:t>
            </a:fld>
            <a:endParaRPr lang="en-US" dirty="0"/>
          </a:p>
        </p:txBody>
      </p:sp>
      <p:pic>
        <p:nvPicPr>
          <p:cNvPr id="8" name="Picture 7">
            <a:extLst>
              <a:ext uri="{FF2B5EF4-FFF2-40B4-BE49-F238E27FC236}">
                <a16:creationId xmlns:a16="http://schemas.microsoft.com/office/drawing/2014/main" id="{74B90305-4EEF-4D6D-BE93-6EB7A61B25E1}"/>
              </a:ext>
            </a:extLst>
          </p:cNvPr>
          <p:cNvPicPr>
            <a:picLocks noChangeAspect="1"/>
          </p:cNvPicPr>
          <p:nvPr userDrawn="1"/>
        </p:nvPicPr>
        <p:blipFill>
          <a:blip r:embed="rId12">
            <a:alphaModFix amt="25000"/>
          </a:blip>
          <a:stretch>
            <a:fillRect/>
          </a:stretch>
        </p:blipFill>
        <p:spPr>
          <a:xfrm>
            <a:off x="10607751" y="365125"/>
            <a:ext cx="746049" cy="161112"/>
          </a:xfrm>
          <a:prstGeom prst="rect">
            <a:avLst/>
          </a:prstGeom>
        </p:spPr>
      </p:pic>
    </p:spTree>
    <p:extLst>
      <p:ext uri="{BB962C8B-B14F-4D97-AF65-F5344CB8AC3E}">
        <p14:creationId xmlns:p14="http://schemas.microsoft.com/office/powerpoint/2010/main" val="304853537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9" r:id="rId3"/>
    <p:sldLayoutId id="2147483655" r:id="rId4"/>
    <p:sldLayoutId id="2147483654" r:id="rId5"/>
    <p:sldLayoutId id="2147483650" r:id="rId6"/>
    <p:sldLayoutId id="2147483652" r:id="rId7"/>
    <p:sldLayoutId id="2147483658" r:id="rId8"/>
    <p:sldLayoutId id="2147483657" r:id="rId9"/>
    <p:sldLayoutId id="2147483661" r:id="rId10"/>
  </p:sldLayoutIdLst>
  <p:txStyles>
    <p:titleStyle>
      <a:lvl1pPr algn="l" defTabSz="914400" rtl="0" eaLnBrk="1" latinLnBrk="0" hangingPunct="1">
        <a:lnSpc>
          <a:spcPct val="90000"/>
        </a:lnSpc>
        <a:spcBef>
          <a:spcPct val="0"/>
        </a:spcBef>
        <a:buNone/>
        <a:defRPr sz="4800" b="0" i="0" kern="1200">
          <a:solidFill>
            <a:schemeClr val="tx1"/>
          </a:solidFill>
          <a:latin typeface="Futura PT Medium" panose="020B0502020204020303" pitchFamily="34" charset="77"/>
          <a:ea typeface="+mj-ea"/>
          <a:cs typeface="Futura Medium" panose="020B06020202040203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artner.com/en/sales/insights/buyer-enablement#:~:text=In%20a%20survey%20of%20more,quality%20information%20available%20to%20buyer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mckinsey.com/capabilities/growth-marketing-and-sales/our-insights/the-value-of-getting-personalization-right-or-wrong-is-multiply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pwc.com/gx/en/news-room/press-releases/2020/blockchain-boost-global-economy-track-trace-trust.html" TargetMode="External"/><Relationship Id="rId2" Type="http://schemas.openxmlformats.org/officeDocument/2006/relationships/hyperlink" Target="https://www.mckinsey.com/capabilities/mckinsey-digital/our-insights/the-top-trends-in-tech#tech-trends-2024" TargetMode="External"/><Relationship Id="rId1" Type="http://schemas.openxmlformats.org/officeDocument/2006/relationships/slideLayout" Target="../slideLayouts/slideLayout7.xml"/><Relationship Id="rId4" Type="http://schemas.openxmlformats.org/officeDocument/2006/relationships/hyperlink" Target="https://www.forrester.com/blogs/data-driven-insights-and-ai-informing-and-automating-complex-decisions/?ref_search=0_1728407900089"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sfepartners.com/millennials-are-now-todays-b2b-buyers-4-tips-to-sell-to-win-them-over/#:~:text=Millennial%20buyers%20use%20digital%20channels,important%20to%20selecting%20a%20vendo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gartner.com/en/sales/insights/buyer-enablement"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gartner.com/en/sales/insights/b2b-buying-journey"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forrester.com/blogs/brand-is-a-long-game-the-tangible-value-of-b2b-brand-investment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C3FFEC"/>
            </a:gs>
          </a:gsLst>
          <a:lin ang="108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11D97-22E5-949B-08FC-82F586B46E3A}"/>
              </a:ext>
            </a:extLst>
          </p:cNvPr>
          <p:cNvSpPr>
            <a:spLocks noGrp="1"/>
          </p:cNvSpPr>
          <p:nvPr>
            <p:ph type="ctrTitle"/>
          </p:nvPr>
        </p:nvSpPr>
        <p:spPr>
          <a:xfrm>
            <a:off x="1524000" y="1888845"/>
            <a:ext cx="9144000" cy="2387600"/>
          </a:xfrm>
        </p:spPr>
        <p:txBody>
          <a:bodyPr>
            <a:normAutofit fontScale="90000"/>
          </a:bodyPr>
          <a:lstStyle/>
          <a:p>
            <a:r>
              <a:rPr lang="en-US" dirty="0"/>
              <a:t>Examining What Drives B2B Buyers to Make a Tech Purchase</a:t>
            </a:r>
          </a:p>
        </p:txBody>
      </p:sp>
      <p:sp>
        <p:nvSpPr>
          <p:cNvPr id="3" name="Subtitle 2">
            <a:extLst>
              <a:ext uri="{FF2B5EF4-FFF2-40B4-BE49-F238E27FC236}">
                <a16:creationId xmlns:a16="http://schemas.microsoft.com/office/drawing/2014/main" id="{ECC54608-3054-6F21-A720-FB6E99D4D780}"/>
              </a:ext>
            </a:extLst>
          </p:cNvPr>
          <p:cNvSpPr>
            <a:spLocks noGrp="1"/>
          </p:cNvSpPr>
          <p:nvPr>
            <p:ph type="subTitle" idx="1"/>
          </p:nvPr>
        </p:nvSpPr>
        <p:spPr>
          <a:xfrm>
            <a:off x="1524000" y="4368520"/>
            <a:ext cx="9144000" cy="1655762"/>
          </a:xfrm>
        </p:spPr>
        <p:txBody>
          <a:bodyPr/>
          <a:lstStyle/>
          <a:p>
            <a:pPr marL="0" marR="0">
              <a:spcAft>
                <a:spcPts val="800"/>
              </a:spcAft>
            </a:pPr>
            <a:r>
              <a:rPr lang="en-US" sz="1800" dirty="0">
                <a:effectLst/>
              </a:rPr>
              <a:t>Buyers looking for tech solutions want vendors who make it easy to understand their options and decide with confidence.</a:t>
            </a:r>
          </a:p>
        </p:txBody>
      </p:sp>
    </p:spTree>
    <p:extLst>
      <p:ext uri="{BB962C8B-B14F-4D97-AF65-F5344CB8AC3E}">
        <p14:creationId xmlns:p14="http://schemas.microsoft.com/office/powerpoint/2010/main" val="1179268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DD177-6AE6-523D-8868-4406DDEA96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6F9BFC-B2CE-910D-40BF-6BDF962E8CB5}"/>
              </a:ext>
            </a:extLst>
          </p:cNvPr>
          <p:cNvSpPr>
            <a:spLocks noGrp="1"/>
          </p:cNvSpPr>
          <p:nvPr>
            <p:ph type="title"/>
          </p:nvPr>
        </p:nvSpPr>
        <p:spPr>
          <a:xfrm>
            <a:off x="874713" y="547034"/>
            <a:ext cx="3416393" cy="5761691"/>
          </a:xfrm>
        </p:spPr>
        <p:txBody>
          <a:bodyPr anchor="t">
            <a:normAutofit/>
          </a:bodyPr>
          <a:lstStyle/>
          <a:p>
            <a:r>
              <a:rPr lang="en-US" sz="3200" dirty="0"/>
              <a:t>While choosing a vendor might be a quick decision, finalizing the purchase often takes considerably more time.</a:t>
            </a:r>
          </a:p>
        </p:txBody>
      </p:sp>
      <p:sp>
        <p:nvSpPr>
          <p:cNvPr id="3" name="Content Placeholder 2">
            <a:extLst>
              <a:ext uri="{FF2B5EF4-FFF2-40B4-BE49-F238E27FC236}">
                <a16:creationId xmlns:a16="http://schemas.microsoft.com/office/drawing/2014/main" id="{7A54EF2B-90BE-89CA-0E82-A0A644271264}"/>
              </a:ext>
            </a:extLst>
          </p:cNvPr>
          <p:cNvSpPr>
            <a:spLocks noGrp="1"/>
          </p:cNvSpPr>
          <p:nvPr>
            <p:ph sz="half" idx="1"/>
          </p:nvPr>
        </p:nvSpPr>
        <p:spPr>
          <a:xfrm>
            <a:off x="4656138" y="571500"/>
            <a:ext cx="6840537" cy="5918200"/>
          </a:xfrm>
        </p:spPr>
        <p:txBody>
          <a:bodyPr lIns="91440" rIns="91440" numCol="2" spcCol="274320">
            <a:noAutofit/>
          </a:bodyPr>
          <a:lstStyle/>
          <a:p>
            <a:pPr marL="0" indent="0">
              <a:lnSpc>
                <a:spcPct val="115000"/>
              </a:lnSpc>
              <a:spcAft>
                <a:spcPts val="800"/>
              </a:spcAft>
              <a:buNone/>
            </a:pPr>
            <a:r>
              <a:rPr lang="en-US" sz="1400" kern="100" dirty="0">
                <a:effectLst/>
              </a:rPr>
              <a:t>According to a recent </a:t>
            </a:r>
            <a:r>
              <a:rPr lang="en-US" sz="1400" u="sng" kern="100" dirty="0">
                <a:solidFill>
                  <a:srgbClr val="467886"/>
                </a:solidFill>
                <a:effectLst/>
                <a:hlinkClick r:id="rId3"/>
              </a:rPr>
              <a:t>Gartner survey</a:t>
            </a:r>
            <a:r>
              <a:rPr lang="en-US" sz="1400" kern="100" dirty="0">
                <a:effectLst/>
              </a:rPr>
              <a:t>, 77% of tech buyers describe their purchase experience as overwhelmingly complex or challenging. This complexity comes from navigating an overflow of high-quality information, which can make it daunting to pinpoint the right solution. </a:t>
            </a:r>
            <a:endParaRPr lang="en-IN" sz="1400" kern="100" dirty="0">
              <a:effectLst/>
            </a:endParaRPr>
          </a:p>
          <a:p>
            <a:pPr marL="0" indent="0">
              <a:lnSpc>
                <a:spcPct val="115000"/>
              </a:lnSpc>
              <a:spcAft>
                <a:spcPts val="800"/>
              </a:spcAft>
              <a:buNone/>
            </a:pPr>
            <a:r>
              <a:rPr lang="en-US" sz="1400" kern="100" dirty="0">
                <a:effectLst/>
              </a:rPr>
              <a:t>Adding to the challenge, 95% of buying groups report revisiting decisions at least once as new insights come to light. This highlights just how crucial clear, streamlined guidance is in helping buyers confidently move forward.</a:t>
            </a:r>
            <a:endParaRPr lang="en-IN" sz="1400" kern="100" dirty="0">
              <a:effectLst/>
            </a:endParaRPr>
          </a:p>
          <a:p>
            <a:pPr marL="0" indent="0">
              <a:lnSpc>
                <a:spcPct val="115000"/>
              </a:lnSpc>
              <a:spcAft>
                <a:spcPts val="800"/>
              </a:spcAft>
              <a:buNone/>
            </a:pPr>
            <a:r>
              <a:rPr lang="en-US" sz="1400" kern="100" dirty="0">
                <a:effectLst/>
              </a:rPr>
              <a:t>Personalization matters, too. </a:t>
            </a:r>
            <a:r>
              <a:rPr lang="en-US" sz="1400" u="sng" kern="100" dirty="0">
                <a:solidFill>
                  <a:srgbClr val="467886"/>
                </a:solidFill>
                <a:effectLst/>
                <a:hlinkClick r:id="rId4"/>
              </a:rPr>
              <a:t>McKinsey &amp; Company</a:t>
            </a:r>
            <a:r>
              <a:rPr lang="en-US" sz="1400" kern="100" dirty="0">
                <a:effectLst/>
              </a:rPr>
              <a:t> found that 71% of consumers expect companies to deliver personalized interactions, and 76% express frustration when this doesn't occur. </a:t>
            </a:r>
            <a:endParaRPr lang="en-IN" sz="1400" kern="100" dirty="0">
              <a:effectLst/>
            </a:endParaRPr>
          </a:p>
          <a:p>
            <a:pPr marL="0" indent="0">
              <a:lnSpc>
                <a:spcPct val="115000"/>
              </a:lnSpc>
              <a:spcAft>
                <a:spcPts val="800"/>
              </a:spcAft>
              <a:buNone/>
            </a:pPr>
            <a:r>
              <a:rPr lang="en-US" sz="1400" kern="100" dirty="0">
                <a:effectLst/>
              </a:rPr>
              <a:t>By addressing unique needs and pain points, tailored messaging can not only create stronger connections but also foster trust and brand recognition. This approach helps simplify the decision-making process, keeping buyers engaged and ensuring momentum even in a landscape cluttered with information.</a:t>
            </a:r>
            <a:endParaRPr lang="en-IN" sz="1400" kern="100" dirty="0">
              <a:effectLst/>
            </a:endParaRPr>
          </a:p>
          <a:p>
            <a:pPr marL="0" indent="0">
              <a:buNone/>
            </a:pPr>
            <a:r>
              <a:rPr lang="en-US" sz="1400" b="1" dirty="0">
                <a:effectLst/>
              </a:rPr>
              <a:t>Bottom line: </a:t>
            </a:r>
            <a:r>
              <a:rPr lang="en-US" sz="1400" dirty="0">
                <a:effectLst/>
              </a:rPr>
              <a:t>Tech buyers are facing increasingly complex purchasing processes, leading to longer decision-making timelines. Companies need to enhance their marketing strategies by providing clear, accessible and personalized information throughout the buyer’s journey.</a:t>
            </a:r>
            <a:r>
              <a:rPr lang="en-IN" sz="1400" dirty="0">
                <a:effectLst/>
              </a:rPr>
              <a:t> </a:t>
            </a:r>
          </a:p>
        </p:txBody>
      </p:sp>
    </p:spTree>
    <p:extLst>
      <p:ext uri="{BB962C8B-B14F-4D97-AF65-F5344CB8AC3E}">
        <p14:creationId xmlns:p14="http://schemas.microsoft.com/office/powerpoint/2010/main" val="2540717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4D4A21-E303-6BF9-30EE-5E4537BB8815}"/>
              </a:ext>
            </a:extLst>
          </p:cNvPr>
          <p:cNvSpPr>
            <a:spLocks noGrp="1"/>
          </p:cNvSpPr>
          <p:nvPr>
            <p:ph sz="half" idx="1"/>
          </p:nvPr>
        </p:nvSpPr>
        <p:spPr>
          <a:xfrm>
            <a:off x="874712" y="1700213"/>
            <a:ext cx="10621963" cy="4608512"/>
          </a:xfrm>
        </p:spPr>
        <p:txBody>
          <a:bodyPr wrap="square" bIns="182880">
            <a:noAutofit/>
          </a:bodyPr>
          <a:lstStyle/>
          <a:p>
            <a:pPr marL="0" indent="0">
              <a:lnSpc>
                <a:spcPct val="116000"/>
              </a:lnSpc>
              <a:spcAft>
                <a:spcPts val="800"/>
              </a:spcAft>
              <a:buNone/>
            </a:pPr>
            <a:r>
              <a:rPr lang="en-US" sz="1200" dirty="0">
                <a:effectLst/>
              </a:rPr>
              <a:t>The key insights from The 2024 B2B Buyer Beat Dashboard shed light on the top trends that are shaping buyer behavior in the tech market. As organizations navigate the complexities of digital transformation, understanding these tech buyer trends will be important for both vendors and decision-makers alike.</a:t>
            </a:r>
          </a:p>
          <a:p>
            <a:pPr marL="0" indent="0">
              <a:lnSpc>
                <a:spcPct val="116000"/>
              </a:lnSpc>
              <a:spcAft>
                <a:spcPts val="800"/>
              </a:spcAft>
              <a:buNone/>
            </a:pPr>
            <a:r>
              <a:rPr lang="en-US" sz="1200" dirty="0">
                <a:effectLst/>
              </a:rPr>
              <a:t>The shift toward longer decision-making timelines shows that it is essential for companies to enhance their marketing strategies by providing clear, accessible and personalized information throughout the buyer’s journey. With 39% of tech buyers experiencing slower purchasing processes and a significant number requiring multiple interactions for brand familiarity, it’s important for suppliers to adapt their engagement tactics. </a:t>
            </a:r>
          </a:p>
          <a:p>
            <a:pPr marL="0" indent="0">
              <a:lnSpc>
                <a:spcPct val="116000"/>
              </a:lnSpc>
              <a:spcAft>
                <a:spcPts val="800"/>
              </a:spcAft>
              <a:buNone/>
            </a:pPr>
            <a:r>
              <a:rPr lang="en-US" sz="1200" dirty="0">
                <a:effectLst/>
              </a:rPr>
              <a:t>By offering valuable insights and simplifying the purchasing experience, vendors can better meet the expectations of tech buyers, particularly Millennials, who dominate decision-making. </a:t>
            </a:r>
          </a:p>
          <a:p>
            <a:pPr marL="0" indent="0">
              <a:lnSpc>
                <a:spcPct val="116000"/>
              </a:lnSpc>
              <a:spcAft>
                <a:spcPts val="800"/>
              </a:spcAft>
              <a:buNone/>
            </a:pPr>
            <a:r>
              <a:rPr lang="en-US" sz="1200" dirty="0">
                <a:effectLst/>
              </a:rPr>
              <a:t>When vendors take the time to really address buyer expectations and challenges, they’re not just selling—they’re building trust and creating long-term partnerships. That’s how you turn a complex buying process into a smoother, more rewarding experience for everyone involved.</a:t>
            </a:r>
          </a:p>
          <a:p>
            <a:pPr marL="0" indent="0" algn="l" rtl="0" fontAlgn="base">
              <a:buNone/>
            </a:pPr>
            <a:r>
              <a:rPr lang="en-US" sz="1200" dirty="0">
                <a:effectLst/>
                <a:latin typeface="Futura PT Medium" panose="020B0502020204020303" pitchFamily="34" charset="77"/>
              </a:rPr>
              <a:t>SOURCES </a:t>
            </a:r>
            <a:endParaRPr lang="en-US" sz="1200" dirty="0">
              <a:solidFill>
                <a:srgbClr val="000000"/>
              </a:solidFill>
              <a:effectLst/>
              <a:highlight>
                <a:srgbClr val="FFFFFF"/>
              </a:highlight>
              <a:latin typeface="Futura PT Medium" panose="020B0502020204020303" pitchFamily="34" charset="77"/>
            </a:endParaRPr>
          </a:p>
          <a:p>
            <a:pPr marL="0" indent="0">
              <a:lnSpc>
                <a:spcPct val="115000"/>
              </a:lnSpc>
              <a:spcAft>
                <a:spcPts val="800"/>
              </a:spcAft>
              <a:buNone/>
            </a:pPr>
            <a:r>
              <a:rPr lang="en-US" sz="1200" u="sng" kern="100" dirty="0">
                <a:solidFill>
                  <a:srgbClr val="467886"/>
                </a:solidFill>
                <a:effectLst/>
                <a:hlinkClick r:id="rId2"/>
              </a:rPr>
              <a:t>McKinsey Technology Trends Outlook 2024 — McKinsey &amp; Company</a:t>
            </a:r>
            <a:endParaRPr lang="en-IN" sz="1200" kern="100" dirty="0">
              <a:effectLst/>
            </a:endParaRPr>
          </a:p>
          <a:p>
            <a:pPr marL="0" indent="0">
              <a:lnSpc>
                <a:spcPct val="115000"/>
              </a:lnSpc>
              <a:spcAft>
                <a:spcPts val="800"/>
              </a:spcAft>
              <a:buNone/>
            </a:pPr>
            <a:r>
              <a:rPr lang="en-US" sz="1200" u="sng" kern="100" dirty="0">
                <a:solidFill>
                  <a:srgbClr val="467886"/>
                </a:solidFill>
                <a:effectLst/>
                <a:hlinkClick r:id="rId3"/>
              </a:rPr>
              <a:t>Blockchain technologies could boost the global economy US$1.76 trillion by 2030 — PwC</a:t>
            </a:r>
            <a:endParaRPr lang="en-IN" sz="1200" kern="100" dirty="0">
              <a:effectLst/>
            </a:endParaRPr>
          </a:p>
          <a:p>
            <a:pPr marL="0" indent="0">
              <a:lnSpc>
                <a:spcPct val="115000"/>
              </a:lnSpc>
              <a:spcAft>
                <a:spcPts val="800"/>
              </a:spcAft>
              <a:buNone/>
            </a:pPr>
            <a:r>
              <a:rPr lang="en-US" sz="1200" u="sng" kern="100" dirty="0">
                <a:solidFill>
                  <a:srgbClr val="467886"/>
                </a:solidFill>
                <a:effectLst/>
                <a:hlinkClick r:id="rId4"/>
              </a:rPr>
              <a:t>Data-Driven Insights And AI: Informing And Automating Complex Decisions — Forrester</a:t>
            </a:r>
            <a:endParaRPr lang="en-IN" sz="1200" kern="100" dirty="0">
              <a:effectLst/>
            </a:endParaRPr>
          </a:p>
        </p:txBody>
      </p:sp>
      <p:sp>
        <p:nvSpPr>
          <p:cNvPr id="6" name="Title 4">
            <a:extLst>
              <a:ext uri="{FF2B5EF4-FFF2-40B4-BE49-F238E27FC236}">
                <a16:creationId xmlns:a16="http://schemas.microsoft.com/office/drawing/2014/main" id="{39F3673E-A083-8678-EE3A-E646692BF9FF}"/>
              </a:ext>
            </a:extLst>
          </p:cNvPr>
          <p:cNvSpPr>
            <a:spLocks noGrp="1"/>
          </p:cNvSpPr>
          <p:nvPr>
            <p:ph type="title"/>
          </p:nvPr>
        </p:nvSpPr>
        <p:spPr>
          <a:xfrm>
            <a:off x="874713" y="549276"/>
            <a:ext cx="10515600" cy="783477"/>
          </a:xfrm>
        </p:spPr>
        <p:txBody>
          <a:bodyPr>
            <a:normAutofit/>
          </a:bodyPr>
          <a:lstStyle/>
          <a:p>
            <a:r>
              <a:rPr lang="en-US" dirty="0"/>
              <a:t>Final Thoughts</a:t>
            </a:r>
          </a:p>
        </p:txBody>
      </p:sp>
    </p:spTree>
    <p:extLst>
      <p:ext uri="{BB962C8B-B14F-4D97-AF65-F5344CB8AC3E}">
        <p14:creationId xmlns:p14="http://schemas.microsoft.com/office/powerpoint/2010/main" val="744520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11FB3D-63B1-D725-9C4E-F23E01E76021}"/>
              </a:ext>
            </a:extLst>
          </p:cNvPr>
          <p:cNvSpPr/>
          <p:nvPr/>
        </p:nvSpPr>
        <p:spPr>
          <a:xfrm>
            <a:off x="3747912" y="0"/>
            <a:ext cx="8444088" cy="6858000"/>
          </a:xfrm>
          <a:prstGeom prst="rect">
            <a:avLst/>
          </a:prstGeom>
          <a:solidFill>
            <a:srgbClr val="D4F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5126C7C-0FED-8C51-04E4-1D489F60174F}"/>
              </a:ext>
            </a:extLst>
          </p:cNvPr>
          <p:cNvSpPr>
            <a:spLocks noGrp="1"/>
          </p:cNvSpPr>
          <p:nvPr>
            <p:ph idx="1"/>
          </p:nvPr>
        </p:nvSpPr>
        <p:spPr>
          <a:xfrm>
            <a:off x="5038931" y="549275"/>
            <a:ext cx="6382602" cy="6308725"/>
          </a:xfrm>
        </p:spPr>
        <p:txBody>
          <a:bodyPr>
            <a:noAutofit/>
          </a:bodyPr>
          <a:lstStyle/>
          <a:p>
            <a:pPr marL="0" marR="0" indent="0">
              <a:lnSpc>
                <a:spcPct val="116000"/>
              </a:lnSpc>
              <a:spcAft>
                <a:spcPts val="800"/>
              </a:spcAft>
              <a:buNone/>
            </a:pPr>
            <a:r>
              <a:rPr lang="en-US" sz="1200" dirty="0">
                <a:effectLst/>
              </a:rPr>
              <a:t>B2B tech buyers are a sophisticated and influential group. These decision-makers are responsible for selecting and implementing technology solutions that drive organizational growth and competitiveness. Their strategic choices can significantly impact a company’s bottom line, efficiency, and ability to innovate. </a:t>
            </a:r>
            <a:endParaRPr lang="en-US" sz="1200" dirty="0"/>
          </a:p>
          <a:p>
            <a:pPr marL="0" marR="0" indent="0">
              <a:lnSpc>
                <a:spcPct val="116000"/>
              </a:lnSpc>
              <a:spcAft>
                <a:spcPts val="800"/>
              </a:spcAft>
              <a:buNone/>
            </a:pPr>
            <a:r>
              <a:rPr lang="en-US" sz="1200" dirty="0">
                <a:effectLst/>
              </a:rPr>
              <a:t>That’s no small responsibility.</a:t>
            </a:r>
          </a:p>
          <a:p>
            <a:pPr marL="0" marR="0" indent="0">
              <a:lnSpc>
                <a:spcPct val="116000"/>
              </a:lnSpc>
              <a:spcAft>
                <a:spcPts val="800"/>
              </a:spcAft>
              <a:buNone/>
            </a:pPr>
            <a:r>
              <a:rPr lang="en-US" sz="1200" dirty="0">
                <a:effectLst/>
              </a:rPr>
              <a:t>Today’s tech buyers are under immense pressure to stay ahead, navigating a sea of options that range from groundbreaking new technologies to tried-and-true solutions. And it’s not just about picking the right tool—they have to weigh costs, scalability, security, and how each solution aligns with their company’s goals. </a:t>
            </a:r>
          </a:p>
          <a:p>
            <a:pPr marL="0" marR="0" indent="0">
              <a:lnSpc>
                <a:spcPct val="116000"/>
              </a:lnSpc>
              <a:spcAft>
                <a:spcPts val="800"/>
              </a:spcAft>
              <a:buNone/>
            </a:pPr>
            <a:r>
              <a:rPr lang="en-US" sz="1200" dirty="0">
                <a:effectLst/>
              </a:rPr>
              <a:t>With digital transformation at the forefront, collaboration across teams like IT, marketing, and finance has become crucial. Together, these stakeholders aren’t just buying technology; they’re investing in their organization’s ability to thrive in a fast-changing world. </a:t>
            </a:r>
          </a:p>
          <a:p>
            <a:pPr marL="0" marR="0" indent="0">
              <a:lnSpc>
                <a:spcPct val="116000"/>
              </a:lnSpc>
              <a:spcAft>
                <a:spcPts val="800"/>
              </a:spcAft>
              <a:buNone/>
            </a:pPr>
            <a:r>
              <a:rPr lang="en-US" sz="1200" dirty="0">
                <a:effectLst/>
              </a:rPr>
              <a:t>For vendors, understanding the unique needs, challenges, and priorities of B2B tech buyers isn’t just a good strategy—it’s essential. The more aligned your marketing and sales efforts are to their reality, the more likely you are to connect with this dynamic and influential audience.</a:t>
            </a:r>
          </a:p>
          <a:p>
            <a:pPr marL="0" marR="0" indent="0">
              <a:lnSpc>
                <a:spcPct val="116000"/>
              </a:lnSpc>
              <a:spcAft>
                <a:spcPts val="800"/>
              </a:spcAft>
              <a:buNone/>
            </a:pPr>
            <a:r>
              <a:rPr lang="en-US" sz="1200" dirty="0">
                <a:effectLst/>
              </a:rPr>
              <a:t>In this blog post, we dive into insights specific to tech buyers revealed in The 2024 B2B Buyer Beat Dashboard, which gathers data from 1,500 B2B decision-makers globally highlighted in the B2B Buyer Beat Insights and Trends report. We're here to uncover the key factors and takeaways on B2B tech buyer behavior. </a:t>
            </a:r>
          </a:p>
          <a:p>
            <a:pPr marL="0" marR="0" indent="0">
              <a:lnSpc>
                <a:spcPct val="116000"/>
              </a:lnSpc>
              <a:spcAft>
                <a:spcPts val="800"/>
              </a:spcAft>
              <a:buNone/>
            </a:pPr>
            <a:r>
              <a:rPr lang="en-US" sz="1200" dirty="0">
                <a:solidFill>
                  <a:srgbClr val="000000"/>
                </a:solidFill>
                <a:effectLst/>
              </a:rPr>
              <a:t>We asked:  </a:t>
            </a:r>
            <a:r>
              <a:rPr lang="en-US" sz="1200" b="1" dirty="0">
                <a:solidFill>
                  <a:srgbClr val="000000"/>
                </a:solidFill>
                <a:effectLst/>
              </a:rPr>
              <a:t>What insights can we gather about B2B buyers purchasing tech products? </a:t>
            </a:r>
            <a:endParaRPr lang="en-US" sz="1200" b="1" dirty="0"/>
          </a:p>
        </p:txBody>
      </p:sp>
      <p:pic>
        <p:nvPicPr>
          <p:cNvPr id="2" name="Picture 1" descr="A screenshot of a computer&#10;&#10;Description automatically generated">
            <a:extLst>
              <a:ext uri="{FF2B5EF4-FFF2-40B4-BE49-F238E27FC236}">
                <a16:creationId xmlns:a16="http://schemas.microsoft.com/office/drawing/2014/main" id="{D998F8C8-BF2C-5254-6687-AF0BAD2E4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281" y="823925"/>
            <a:ext cx="4572001" cy="2896380"/>
          </a:xfrm>
          <a:prstGeom prst="rect">
            <a:avLst/>
          </a:prstGeom>
        </p:spPr>
      </p:pic>
    </p:spTree>
    <p:extLst>
      <p:ext uri="{BB962C8B-B14F-4D97-AF65-F5344CB8AC3E}">
        <p14:creationId xmlns:p14="http://schemas.microsoft.com/office/powerpoint/2010/main" val="1799735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4D4A21-E303-6BF9-30EE-5E4537BB8815}"/>
              </a:ext>
            </a:extLst>
          </p:cNvPr>
          <p:cNvSpPr>
            <a:spLocks noGrp="1"/>
          </p:cNvSpPr>
          <p:nvPr>
            <p:ph sz="half" idx="1"/>
          </p:nvPr>
        </p:nvSpPr>
        <p:spPr>
          <a:xfrm>
            <a:off x="874713" y="1700213"/>
            <a:ext cx="10442575" cy="4608511"/>
          </a:xfrm>
        </p:spPr>
        <p:txBody>
          <a:bodyPr>
            <a:normAutofit/>
          </a:bodyPr>
          <a:lstStyle/>
          <a:p>
            <a:pPr>
              <a:lnSpc>
                <a:spcPct val="115000"/>
              </a:lnSpc>
            </a:pPr>
            <a:r>
              <a:rPr lang="en-US" sz="1400" b="1" dirty="0">
                <a:effectLst/>
              </a:rPr>
              <a:t>Mid-level managers hold the most decision-making power in the B2B tech purchasing process, with nearly half (48%) holding managerial roles.  </a:t>
            </a:r>
            <a:r>
              <a:rPr lang="en-US" sz="1400" dirty="0">
                <a:effectLst/>
              </a:rPr>
              <a:t>Millennials also comprise a significant share of these managers, which indicates that they are leading a generational shift that’s transforming and updating the way tech-buying decisions are made.</a:t>
            </a:r>
          </a:p>
          <a:p>
            <a:pPr>
              <a:lnSpc>
                <a:spcPct val="115000"/>
              </a:lnSpc>
            </a:pPr>
            <a:endParaRPr lang="en-US" sz="1400" dirty="0">
              <a:effectLst/>
            </a:endParaRPr>
          </a:p>
          <a:p>
            <a:pPr>
              <a:lnSpc>
                <a:spcPct val="115000"/>
              </a:lnSpc>
            </a:pPr>
            <a:r>
              <a:rPr lang="en-US" sz="1400" b="1" dirty="0">
                <a:effectLst/>
              </a:rPr>
              <a:t>Tech buyers typically make swift decisions, with 48% selecting a vendor within 1–3 months, reflecting the industry's fast pace.</a:t>
            </a:r>
            <a:r>
              <a:rPr lang="en-US" sz="1400" dirty="0">
                <a:effectLst/>
              </a:rPr>
              <a:t> This quick turnaround is often thanks to smaller decision-making teams—35% report involving just 2 to 5 stakeholders, which keeps things streamlined. Of course, external factors like market shifts and competitive assessments can sometimes slow things down, but those moments are the exception. </a:t>
            </a:r>
          </a:p>
          <a:p>
            <a:pPr>
              <a:lnSpc>
                <a:spcPct val="115000"/>
              </a:lnSpc>
            </a:pPr>
            <a:endParaRPr lang="en-US" sz="1400" dirty="0">
              <a:effectLst/>
            </a:endParaRPr>
          </a:p>
          <a:p>
            <a:pPr>
              <a:lnSpc>
                <a:spcPct val="115000"/>
              </a:lnSpc>
            </a:pPr>
            <a:r>
              <a:rPr lang="en-US" sz="1400" b="1" dirty="0">
                <a:effectLst/>
              </a:rPr>
              <a:t>Tech buying decisions are taking longer, with 39% of buyers reporting increased timelines over the past two years.</a:t>
            </a:r>
            <a:r>
              <a:rPr lang="en-US" sz="1400" dirty="0">
                <a:effectLst/>
              </a:rPr>
              <a:t> A major factor is the need for brand familiarity, as 44% of buyers require 3–5 interactions with a brand before engaging seriously. These trends reflect a clear shift toward slower, more deliberate purchasing processes.</a:t>
            </a:r>
          </a:p>
        </p:txBody>
      </p:sp>
      <p:sp>
        <p:nvSpPr>
          <p:cNvPr id="5" name="Title 4">
            <a:extLst>
              <a:ext uri="{FF2B5EF4-FFF2-40B4-BE49-F238E27FC236}">
                <a16:creationId xmlns:a16="http://schemas.microsoft.com/office/drawing/2014/main" id="{5347DB8B-5763-8D3E-C086-06D2856B10B3}"/>
              </a:ext>
            </a:extLst>
          </p:cNvPr>
          <p:cNvSpPr>
            <a:spLocks noGrp="1"/>
          </p:cNvSpPr>
          <p:nvPr>
            <p:ph type="title"/>
          </p:nvPr>
        </p:nvSpPr>
        <p:spPr>
          <a:xfrm>
            <a:off x="874713" y="549276"/>
            <a:ext cx="10515600" cy="783477"/>
          </a:xfrm>
        </p:spPr>
        <p:txBody>
          <a:bodyPr>
            <a:normAutofit/>
          </a:bodyPr>
          <a:lstStyle/>
          <a:p>
            <a:r>
              <a:rPr lang="en-US" dirty="0"/>
              <a:t>Executive Summary</a:t>
            </a:r>
          </a:p>
        </p:txBody>
      </p:sp>
    </p:spTree>
    <p:extLst>
      <p:ext uri="{BB962C8B-B14F-4D97-AF65-F5344CB8AC3E}">
        <p14:creationId xmlns:p14="http://schemas.microsoft.com/office/powerpoint/2010/main" val="233393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FA14A6-1946-2894-C062-C75B81B7A9FE}"/>
              </a:ext>
            </a:extLst>
          </p:cNvPr>
          <p:cNvPicPr>
            <a:picLocks noChangeAspect="1"/>
          </p:cNvPicPr>
          <p:nvPr/>
        </p:nvPicPr>
        <p:blipFill>
          <a:blip r:embed="rId2">
            <a:alphaModFix amt="50000"/>
          </a:blip>
          <a:srcRect/>
          <a:stretch/>
        </p:blipFill>
        <p:spPr>
          <a:xfrm>
            <a:off x="7214254" y="2060576"/>
            <a:ext cx="4538484" cy="4429122"/>
          </a:xfrm>
          <a:prstGeom prst="rect">
            <a:avLst/>
          </a:prstGeom>
        </p:spPr>
      </p:pic>
      <p:sp>
        <p:nvSpPr>
          <p:cNvPr id="3" name="Content Placeholder 2">
            <a:extLst>
              <a:ext uri="{FF2B5EF4-FFF2-40B4-BE49-F238E27FC236}">
                <a16:creationId xmlns:a16="http://schemas.microsoft.com/office/drawing/2014/main" id="{F94D4A21-E303-6BF9-30EE-5E4537BB8815}"/>
              </a:ext>
            </a:extLst>
          </p:cNvPr>
          <p:cNvSpPr>
            <a:spLocks noGrp="1"/>
          </p:cNvSpPr>
          <p:nvPr>
            <p:ph sz="half" idx="1"/>
          </p:nvPr>
        </p:nvSpPr>
        <p:spPr>
          <a:xfrm>
            <a:off x="874713" y="1700214"/>
            <a:ext cx="6650880" cy="4789485"/>
          </a:xfrm>
        </p:spPr>
        <p:txBody>
          <a:bodyPr>
            <a:noAutofit/>
          </a:bodyPr>
          <a:lstStyle/>
          <a:p>
            <a:pPr marL="0" indent="0">
              <a:lnSpc>
                <a:spcPct val="116000"/>
              </a:lnSpc>
              <a:spcAft>
                <a:spcPts val="800"/>
              </a:spcAft>
              <a:buNone/>
            </a:pPr>
            <a:r>
              <a:rPr lang="en-US" sz="1400" b="1" dirty="0">
                <a:solidFill>
                  <a:srgbClr val="000000"/>
                </a:solidFill>
                <a:effectLst/>
              </a:rPr>
              <a:t>Generative AI (Gen AI) has captured significant attention as organizations worldwide recognize its transformative potential. </a:t>
            </a:r>
            <a:r>
              <a:rPr lang="en-US" sz="1400" dirty="0">
                <a:solidFill>
                  <a:srgbClr val="000000"/>
                </a:solidFill>
                <a:effectLst/>
              </a:rPr>
              <a:t>A recent McKinsey Global Survey reveals that 65% of businesses now regularly implement Gen AI in at least one area of their operations, which is a a substantial increase from just one-third the previous year. This shift indicates a growing acceptance of AI technologies in the workplace.</a:t>
            </a:r>
          </a:p>
          <a:p>
            <a:pPr marL="0" indent="0">
              <a:lnSpc>
                <a:spcPct val="115000"/>
              </a:lnSpc>
              <a:spcAft>
                <a:spcPts val="800"/>
              </a:spcAft>
              <a:buNone/>
            </a:pPr>
            <a:r>
              <a:rPr lang="en-US" sz="1400" b="1" kern="100" dirty="0">
                <a:effectLst/>
              </a:rPr>
              <a:t>Organizations are increasingly focusing on data-driven decision-making thanks to the growing accessibility of data analytics and business intelligence tools. </a:t>
            </a:r>
            <a:r>
              <a:rPr lang="en-US" sz="1400" kern="100" dirty="0">
                <a:effectLst/>
              </a:rPr>
              <a:t>According to research by Forrester, decision-makers at companies with advanced insights-driven capabilities are nearly three times more likely to experience double-digit year-over-year revenue growth compared to those at beginner-level firms. </a:t>
            </a:r>
            <a:endParaRPr lang="en-IN" sz="1400" kern="100" dirty="0">
              <a:effectLst/>
            </a:endParaRPr>
          </a:p>
          <a:p>
            <a:pPr marL="0" indent="0">
              <a:lnSpc>
                <a:spcPct val="115000"/>
              </a:lnSpc>
              <a:spcAft>
                <a:spcPts val="800"/>
              </a:spcAft>
              <a:buNone/>
            </a:pPr>
            <a:r>
              <a:rPr lang="en-US" sz="1400" b="1" kern="100" dirty="0">
                <a:effectLst/>
              </a:rPr>
              <a:t>Emerging technologies like blockchain and IoT are transforming B2B operations.</a:t>
            </a:r>
            <a:r>
              <a:rPr lang="en-US" sz="1400" kern="100" dirty="0">
                <a:effectLst/>
              </a:rPr>
              <a:t> Blockchain, which is predicted to boost GDP over the next decade by $1.76 trillion, enhances transparency and security in sectors like supply chain and finance, while IoT connects devices, generating data that opens up new opportunities. Together, these technologies are helping businesses gain a competitive edge.</a:t>
            </a:r>
            <a:endParaRPr lang="en-IN" sz="1400" kern="100" dirty="0">
              <a:effectLst/>
            </a:endParaRPr>
          </a:p>
        </p:txBody>
      </p:sp>
      <p:sp>
        <p:nvSpPr>
          <p:cNvPr id="4" name="Title 3">
            <a:extLst>
              <a:ext uri="{FF2B5EF4-FFF2-40B4-BE49-F238E27FC236}">
                <a16:creationId xmlns:a16="http://schemas.microsoft.com/office/drawing/2014/main" id="{663E35BC-3672-FBC4-ADBA-1334A6C00283}"/>
              </a:ext>
            </a:extLst>
          </p:cNvPr>
          <p:cNvSpPr>
            <a:spLocks noGrp="1"/>
          </p:cNvSpPr>
          <p:nvPr>
            <p:ph type="title"/>
          </p:nvPr>
        </p:nvSpPr>
        <p:spPr>
          <a:xfrm>
            <a:off x="874713" y="549276"/>
            <a:ext cx="10442575" cy="1150938"/>
          </a:xfrm>
        </p:spPr>
        <p:txBody>
          <a:bodyPr>
            <a:noAutofit/>
          </a:bodyPr>
          <a:lstStyle/>
          <a:p>
            <a:r>
              <a:rPr lang="en-US" sz="4400" dirty="0"/>
              <a:t>Tech Marketing Trends &amp; Industry Pathways</a:t>
            </a:r>
          </a:p>
        </p:txBody>
      </p:sp>
    </p:spTree>
    <p:extLst>
      <p:ext uri="{BB962C8B-B14F-4D97-AF65-F5344CB8AC3E}">
        <p14:creationId xmlns:p14="http://schemas.microsoft.com/office/powerpoint/2010/main" val="2642968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254A-B39C-6518-DACD-E4462B8B7830}"/>
              </a:ext>
            </a:extLst>
          </p:cNvPr>
          <p:cNvSpPr>
            <a:spLocks noGrp="1"/>
          </p:cNvSpPr>
          <p:nvPr>
            <p:ph type="title"/>
          </p:nvPr>
        </p:nvSpPr>
        <p:spPr>
          <a:xfrm>
            <a:off x="874713" y="546833"/>
            <a:ext cx="10442575" cy="548714"/>
          </a:xfrm>
        </p:spPr>
        <p:txBody>
          <a:bodyPr>
            <a:normAutofit/>
          </a:bodyPr>
          <a:lstStyle/>
          <a:p>
            <a:r>
              <a:rPr lang="en-US" sz="2800" dirty="0">
                <a:effectLst/>
                <a:ea typeface="Times New Roman" panose="02020603050405020304" pitchFamily="18" charset="0"/>
                <a:cs typeface="Times New Roman" panose="02020603050405020304" pitchFamily="18" charset="0"/>
              </a:rPr>
              <a:t>1. Tech purchases are driven by managers</a:t>
            </a:r>
            <a:endParaRPr lang="en-US" sz="2800" dirty="0"/>
          </a:p>
        </p:txBody>
      </p:sp>
      <p:sp>
        <p:nvSpPr>
          <p:cNvPr id="3" name="Content Placeholder 2">
            <a:extLst>
              <a:ext uri="{FF2B5EF4-FFF2-40B4-BE49-F238E27FC236}">
                <a16:creationId xmlns:a16="http://schemas.microsoft.com/office/drawing/2014/main" id="{EA0771ED-8557-F34E-0EED-419E93FD7EB8}"/>
              </a:ext>
            </a:extLst>
          </p:cNvPr>
          <p:cNvSpPr>
            <a:spLocks noGrp="1"/>
          </p:cNvSpPr>
          <p:nvPr>
            <p:ph sz="half" idx="1"/>
          </p:nvPr>
        </p:nvSpPr>
        <p:spPr>
          <a:xfrm>
            <a:off x="874712" y="1197736"/>
            <a:ext cx="9177712" cy="502477"/>
          </a:xfrm>
        </p:spPr>
        <p:txBody>
          <a:bodyPr>
            <a:normAutofit/>
          </a:bodyPr>
          <a:lstStyle/>
          <a:p>
            <a:pPr marL="0" indent="0">
              <a:buNone/>
            </a:pPr>
            <a:r>
              <a:rPr lang="en-US" sz="1400" i="1" dirty="0">
                <a:solidFill>
                  <a:srgbClr val="000000"/>
                </a:solidFill>
                <a:effectLst/>
              </a:rPr>
              <a:t>Most B2B tech buyers are in management roles, but few are upper-level leaders.</a:t>
            </a:r>
            <a:endParaRPr lang="en-US" sz="1400" i="1" dirty="0">
              <a:effectLst/>
            </a:endParaRPr>
          </a:p>
        </p:txBody>
      </p:sp>
      <p:sp>
        <p:nvSpPr>
          <p:cNvPr id="15" name="TextBox 14">
            <a:extLst>
              <a:ext uri="{FF2B5EF4-FFF2-40B4-BE49-F238E27FC236}">
                <a16:creationId xmlns:a16="http://schemas.microsoft.com/office/drawing/2014/main" id="{73E97BB6-99BB-23E9-7946-A91332E016D0}"/>
              </a:ext>
            </a:extLst>
          </p:cNvPr>
          <p:cNvSpPr txBox="1"/>
          <p:nvPr/>
        </p:nvSpPr>
        <p:spPr>
          <a:xfrm>
            <a:off x="6096001" y="2060575"/>
            <a:ext cx="5580062" cy="4483535"/>
          </a:xfrm>
          <a:prstGeom prst="rect">
            <a:avLst/>
          </a:prstGeom>
          <a:noFill/>
        </p:spPr>
        <p:txBody>
          <a:bodyPr wrap="square">
            <a:spAutoFit/>
          </a:bodyPr>
          <a:lstStyle/>
          <a:p>
            <a:pPr marL="171450" lvl="0" indent="-171450">
              <a:lnSpc>
                <a:spcPct val="116000"/>
              </a:lnSpc>
              <a:spcAft>
                <a:spcPts val="800"/>
              </a:spcAft>
              <a:buFont typeface="Arial" panose="020B0604020202020204" pitchFamily="34" charset="0"/>
              <a:buChar char="•"/>
            </a:pPr>
            <a:r>
              <a:rPr lang="en-US" sz="1400" b="1" dirty="0">
                <a:solidFill>
                  <a:srgbClr val="000000"/>
                </a:solidFill>
                <a:effectLst/>
                <a:latin typeface="Roboto" panose="02000000000000000000" pitchFamily="2" charset="0"/>
                <a:ea typeface="Roboto" panose="02000000000000000000" pitchFamily="2" charset="0"/>
                <a:cs typeface="Roboto" panose="02000000000000000000" pitchFamily="2" charset="0"/>
              </a:rPr>
              <a:t>Most decision makers purchasing tech products (28%) are in the role of Manager or Senior Manager</a:t>
            </a:r>
            <a:r>
              <a:rPr lang="en-US" sz="1400" dirty="0">
                <a:solidFill>
                  <a:srgbClr val="000000"/>
                </a:solidFill>
                <a:effectLst/>
                <a:latin typeface="Roboto" panose="02000000000000000000" pitchFamily="2" charset="0"/>
                <a:ea typeface="Roboto" panose="02000000000000000000" pitchFamily="2" charset="0"/>
                <a:cs typeface="Roboto" panose="02000000000000000000" pitchFamily="2" charset="0"/>
              </a:rPr>
              <a:t>. Leadership, like C-level executives and CEOs, account for just 19% and 5% of decision makers, respectively. This highlights the reality that tech buyers are mid-level employees who are given a lot of trust and autonomy. </a:t>
            </a:r>
          </a:p>
          <a:p>
            <a:pPr marL="171450" lvl="0" indent="-171450">
              <a:lnSpc>
                <a:spcPct val="116000"/>
              </a:lnSpc>
              <a:spcAft>
                <a:spcPts val="800"/>
              </a:spcAft>
              <a:buFont typeface="Arial" panose="020B0604020202020204" pitchFamily="34" charset="0"/>
              <a:buChar char="•"/>
            </a:pPr>
            <a:endParaRPr lang="en-US" sz="14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171450" lvl="0" indent="-171450">
              <a:lnSpc>
                <a:spcPct val="116000"/>
              </a:lnSpc>
              <a:spcAft>
                <a:spcPts val="800"/>
              </a:spcAft>
              <a:buFont typeface="Arial" panose="020B0604020202020204" pitchFamily="34" charset="0"/>
              <a:buChar char="•"/>
            </a:pPr>
            <a:r>
              <a:rPr lang="en-US" sz="1400" b="1" dirty="0">
                <a:solidFill>
                  <a:srgbClr val="000000"/>
                </a:solidFill>
                <a:effectLst/>
                <a:latin typeface="Roboto" panose="02000000000000000000" pitchFamily="2" charset="0"/>
                <a:ea typeface="Roboto" panose="02000000000000000000" pitchFamily="2" charset="0"/>
                <a:cs typeface="Roboto" panose="02000000000000000000" pitchFamily="2" charset="0"/>
              </a:rPr>
              <a:t>Nearly half (49%) of decision-makers work in IT departments, </a:t>
            </a:r>
            <a:r>
              <a:rPr lang="en-US" sz="1400" dirty="0">
                <a:solidFill>
                  <a:srgbClr val="000000"/>
                </a:solidFill>
                <a:effectLst/>
                <a:latin typeface="Roboto" panose="02000000000000000000" pitchFamily="2" charset="0"/>
                <a:ea typeface="Roboto" panose="02000000000000000000" pitchFamily="2" charset="0"/>
                <a:cs typeface="Roboto" panose="02000000000000000000" pitchFamily="2" charset="0"/>
              </a:rPr>
              <a:t>highlighting the critical role technology leadership plays in driving digital transformation and advancing tech infrastructure in organizations prioritizing innovation and growth.</a:t>
            </a:r>
          </a:p>
          <a:p>
            <a:pPr marL="171450" lvl="0" indent="-171450">
              <a:lnSpc>
                <a:spcPct val="116000"/>
              </a:lnSpc>
              <a:spcAft>
                <a:spcPts val="800"/>
              </a:spcAft>
              <a:buFont typeface="Arial" panose="020B0604020202020204" pitchFamily="34" charset="0"/>
              <a:buChar char="•"/>
            </a:pPr>
            <a:endParaRPr lang="en-US" sz="14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171450" lvl="0" indent="-171450">
              <a:lnSpc>
                <a:spcPct val="116000"/>
              </a:lnSpc>
              <a:spcAft>
                <a:spcPts val="800"/>
              </a:spcAft>
              <a:buFont typeface="Arial" panose="020B0604020202020204" pitchFamily="34" charset="0"/>
              <a:buChar char="•"/>
            </a:pPr>
            <a:r>
              <a:rPr lang="en-US" sz="1400" b="1" dirty="0">
                <a:solidFill>
                  <a:srgbClr val="000000"/>
                </a:solidFill>
                <a:effectLst/>
                <a:latin typeface="Roboto" panose="02000000000000000000" pitchFamily="2" charset="0"/>
                <a:ea typeface="Roboto" panose="02000000000000000000" pitchFamily="2" charset="0"/>
                <a:cs typeface="Roboto" panose="02000000000000000000" pitchFamily="2" charset="0"/>
              </a:rPr>
              <a:t>Around 49% of managers are Millennials, emphasizing their growing impact in decision-making roles.</a:t>
            </a:r>
            <a:r>
              <a:rPr lang="en-US" sz="1400" dirty="0">
                <a:solidFill>
                  <a:srgbClr val="000000"/>
                </a:solidFill>
                <a:effectLst/>
                <a:latin typeface="Roboto" panose="02000000000000000000" pitchFamily="2" charset="0"/>
                <a:ea typeface="Roboto" panose="02000000000000000000" pitchFamily="2" charset="0"/>
                <a:cs typeface="Roboto" panose="02000000000000000000" pitchFamily="2" charset="0"/>
              </a:rPr>
              <a:t> Born between 1981 and 1996, Millennials, now aged 27 to 42 are in their prime career years and steadily advancing into leadership positions.</a:t>
            </a:r>
          </a:p>
        </p:txBody>
      </p:sp>
      <p:pic>
        <p:nvPicPr>
          <p:cNvPr id="17" name="Picture 16">
            <a:extLst>
              <a:ext uri="{FF2B5EF4-FFF2-40B4-BE49-F238E27FC236}">
                <a16:creationId xmlns:a16="http://schemas.microsoft.com/office/drawing/2014/main" id="{73F61483-FA45-4DD7-96FB-6EF4A066168D}"/>
              </a:ext>
            </a:extLst>
          </p:cNvPr>
          <p:cNvPicPr>
            <a:picLocks noChangeAspect="1"/>
          </p:cNvPicPr>
          <p:nvPr/>
        </p:nvPicPr>
        <p:blipFill>
          <a:blip r:embed="rId2"/>
          <a:srcRect/>
          <a:stretch/>
        </p:blipFill>
        <p:spPr>
          <a:xfrm>
            <a:off x="1234370" y="2060576"/>
            <a:ext cx="4538485" cy="4429123"/>
          </a:xfrm>
          <a:prstGeom prst="rect">
            <a:avLst/>
          </a:prstGeom>
        </p:spPr>
      </p:pic>
    </p:spTree>
    <p:extLst>
      <p:ext uri="{BB962C8B-B14F-4D97-AF65-F5344CB8AC3E}">
        <p14:creationId xmlns:p14="http://schemas.microsoft.com/office/powerpoint/2010/main" val="3918551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D0CDD-955D-5E87-D740-5E4C2BBA26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F8E24E-94EE-659A-B5F2-A2C088991220}"/>
              </a:ext>
            </a:extLst>
          </p:cNvPr>
          <p:cNvSpPr>
            <a:spLocks noGrp="1"/>
          </p:cNvSpPr>
          <p:nvPr>
            <p:ph type="title"/>
          </p:nvPr>
        </p:nvSpPr>
        <p:spPr>
          <a:xfrm>
            <a:off x="874711" y="571500"/>
            <a:ext cx="3421064" cy="5737225"/>
          </a:xfrm>
        </p:spPr>
        <p:txBody>
          <a:bodyPr anchor="t">
            <a:normAutofit/>
          </a:bodyPr>
          <a:lstStyle/>
          <a:p>
            <a:r>
              <a:rPr lang="en-US" sz="3200" dirty="0"/>
              <a:t>Tech buyers are predominantly mid-level managers, particularly in IT-focused roles or departments, highlighting their authority in the decision-making process.</a:t>
            </a:r>
          </a:p>
        </p:txBody>
      </p:sp>
      <p:sp>
        <p:nvSpPr>
          <p:cNvPr id="3" name="Content Placeholder 2">
            <a:extLst>
              <a:ext uri="{FF2B5EF4-FFF2-40B4-BE49-F238E27FC236}">
                <a16:creationId xmlns:a16="http://schemas.microsoft.com/office/drawing/2014/main" id="{AA7373A9-45BA-035C-9154-B96D602EE06B}"/>
              </a:ext>
            </a:extLst>
          </p:cNvPr>
          <p:cNvSpPr>
            <a:spLocks noGrp="1"/>
          </p:cNvSpPr>
          <p:nvPr>
            <p:ph sz="half" idx="1"/>
          </p:nvPr>
        </p:nvSpPr>
        <p:spPr>
          <a:xfrm>
            <a:off x="4656138" y="571500"/>
            <a:ext cx="6661150" cy="5737225"/>
          </a:xfrm>
        </p:spPr>
        <p:txBody>
          <a:bodyPr lIns="91440" rIns="91440" numCol="2" spcCol="274320">
            <a:normAutofit/>
          </a:bodyPr>
          <a:lstStyle/>
          <a:p>
            <a:pPr marL="0" indent="0">
              <a:lnSpc>
                <a:spcPct val="110000"/>
              </a:lnSpc>
              <a:spcAft>
                <a:spcPts val="800"/>
              </a:spcAft>
              <a:buNone/>
            </a:pPr>
            <a:r>
              <a:rPr lang="en-US" sz="1400" dirty="0">
                <a:solidFill>
                  <a:srgbClr val="000000"/>
                </a:solidFill>
                <a:effectLst/>
              </a:rPr>
              <a:t>With nearly half of these managers being Millennials, there is a generational shift toward younger leaders who are likely to prioritize digital transformation and innovative technology solutions. </a:t>
            </a:r>
          </a:p>
          <a:p>
            <a:pPr marL="0" indent="0">
              <a:lnSpc>
                <a:spcPct val="110000"/>
              </a:lnSpc>
              <a:spcAft>
                <a:spcPts val="800"/>
              </a:spcAft>
              <a:buNone/>
            </a:pPr>
            <a:r>
              <a:rPr lang="en-US" sz="1400" u="sng" dirty="0">
                <a:solidFill>
                  <a:srgbClr val="467886"/>
                </a:solidFill>
                <a:effectLst/>
                <a:latin typeface="Roboto" panose="02000000000000000000" pitchFamily="2" charset="0"/>
                <a:ea typeface="Aptos" panose="020B0004020202020204" pitchFamily="34" charset="0"/>
                <a:cs typeface="Times New Roman" panose="02020603050405020304" pitchFamily="18" charset="0"/>
                <a:hlinkClick r:id="rId3"/>
              </a:rPr>
              <a:t>SFE Partners</a:t>
            </a:r>
            <a:r>
              <a:rPr lang="en-IN" sz="1400" dirty="0">
                <a:effectLst/>
              </a:rPr>
              <a:t> </a:t>
            </a:r>
            <a:r>
              <a:rPr lang="en-US" sz="1400" dirty="0">
                <a:solidFill>
                  <a:srgbClr val="000000"/>
                </a:solidFill>
                <a:effectLst/>
              </a:rPr>
              <a:t>reports that Millennial buyers engage with digital channels throughout their purchasing journey, like customer portals, marketplaces and channel partner portals. Notably, when factors like price and quality are comparable, 55% of buyers emphasize the importance of the digital buying experience in their vendor choice.</a:t>
            </a:r>
          </a:p>
          <a:p>
            <a:pPr marL="0" indent="0">
              <a:lnSpc>
                <a:spcPct val="110000"/>
              </a:lnSpc>
              <a:spcAft>
                <a:spcPts val="800"/>
              </a:spcAft>
              <a:buNone/>
            </a:pPr>
            <a:r>
              <a:rPr lang="en-US" sz="1400" dirty="0">
                <a:solidFill>
                  <a:srgbClr val="000000"/>
                </a:solidFill>
                <a:effectLst/>
              </a:rPr>
              <a:t>According to </a:t>
            </a:r>
            <a:r>
              <a:rPr lang="en-US" sz="1400" u="sng" dirty="0">
                <a:solidFill>
                  <a:srgbClr val="467886"/>
                </a:solidFill>
                <a:effectLst/>
                <a:latin typeface="Roboto" panose="02000000000000000000" pitchFamily="2" charset="0"/>
                <a:ea typeface="Aptos" panose="020B0004020202020204" pitchFamily="34" charset="0"/>
                <a:cs typeface="Times New Roman" panose="02020603050405020304" pitchFamily="18" charset="0"/>
                <a:hlinkClick r:id="rId4"/>
              </a:rPr>
              <a:t>Gartner</a:t>
            </a:r>
            <a:r>
              <a:rPr lang="en-US" sz="1400" dirty="0">
                <a:solidFill>
                  <a:srgbClr val="000000"/>
                </a:solidFill>
                <a:effectLst/>
              </a:rPr>
              <a:t>, digital sales channels enable buyers to access information across multiple platforms, allowing them to consume it whenever and however they prefer. These channels include email, virtual events and even free trials. </a:t>
            </a:r>
          </a:p>
          <a:p>
            <a:pPr marL="0" indent="0">
              <a:lnSpc>
                <a:spcPct val="110000"/>
              </a:lnSpc>
              <a:spcAft>
                <a:spcPts val="800"/>
              </a:spcAft>
              <a:buNone/>
            </a:pPr>
            <a:r>
              <a:rPr lang="en-US" sz="1400" dirty="0">
                <a:solidFill>
                  <a:srgbClr val="000000"/>
                </a:solidFill>
                <a:effectLst/>
              </a:rPr>
              <a:t>This underscores how important s is for buyers to have immediate access to the information they need. Therefore, providing a wide range of resources across channels is necessary to ensure that the right message reaches the right buyer at the right time.</a:t>
            </a:r>
          </a:p>
          <a:p>
            <a:pPr marL="0" indent="0">
              <a:lnSpc>
                <a:spcPct val="110000"/>
              </a:lnSpc>
              <a:spcAft>
                <a:spcPts val="800"/>
              </a:spcAft>
              <a:buNone/>
            </a:pPr>
            <a:r>
              <a:rPr lang="en-US" sz="1400" b="1" dirty="0">
                <a:solidFill>
                  <a:srgbClr val="000000"/>
                </a:solidFill>
                <a:effectLst/>
              </a:rPr>
              <a:t>Bottom line: </a:t>
            </a:r>
            <a:r>
              <a:rPr lang="en-US" sz="1400" dirty="0">
                <a:solidFill>
                  <a:srgbClr val="000000"/>
                </a:solidFill>
                <a:effectLst/>
              </a:rPr>
              <a:t>Tech buyers, who are largely Millennials, prioritize digital resources and experiences in their vendor selection. They expect companies to deliver information in an accessible and convenient manner by meeting them on the channels where they are consuming content.</a:t>
            </a:r>
          </a:p>
        </p:txBody>
      </p:sp>
    </p:spTree>
    <p:extLst>
      <p:ext uri="{BB962C8B-B14F-4D97-AF65-F5344CB8AC3E}">
        <p14:creationId xmlns:p14="http://schemas.microsoft.com/office/powerpoint/2010/main" val="4215147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78EF0-1E31-DDDC-5272-6AAE664BC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9F73-755D-0A09-8ACA-BC0E6A68F72D}"/>
              </a:ext>
            </a:extLst>
          </p:cNvPr>
          <p:cNvSpPr>
            <a:spLocks noGrp="1"/>
          </p:cNvSpPr>
          <p:nvPr>
            <p:ph type="title"/>
          </p:nvPr>
        </p:nvSpPr>
        <p:spPr>
          <a:xfrm>
            <a:off x="874713" y="546833"/>
            <a:ext cx="10442575" cy="548714"/>
          </a:xfrm>
        </p:spPr>
        <p:txBody>
          <a:bodyPr>
            <a:normAutofit/>
          </a:bodyPr>
          <a:lstStyle/>
          <a:p>
            <a:r>
              <a:rPr lang="en-US" sz="2800" dirty="0">
                <a:ea typeface="Times New Roman" panose="02020603050405020304" pitchFamily="18" charset="0"/>
                <a:cs typeface="Times New Roman" panose="02020603050405020304" pitchFamily="18" charset="0"/>
              </a:rPr>
              <a:t>2</a:t>
            </a:r>
            <a:r>
              <a:rPr lang="en-US" sz="2800" dirty="0">
                <a:effectLst/>
                <a:ea typeface="Times New Roman" panose="02020603050405020304" pitchFamily="18" charset="0"/>
                <a:cs typeface="Times New Roman" panose="02020603050405020304" pitchFamily="18" charset="0"/>
              </a:rPr>
              <a:t>. Picking vendors is quicker than ever</a:t>
            </a:r>
            <a:endParaRPr lang="en-US" sz="2800" dirty="0"/>
          </a:p>
        </p:txBody>
      </p:sp>
      <p:sp>
        <p:nvSpPr>
          <p:cNvPr id="3" name="Content Placeholder 2">
            <a:extLst>
              <a:ext uri="{FF2B5EF4-FFF2-40B4-BE49-F238E27FC236}">
                <a16:creationId xmlns:a16="http://schemas.microsoft.com/office/drawing/2014/main" id="{AF85F66E-24DB-8016-D500-954DF18613D5}"/>
              </a:ext>
            </a:extLst>
          </p:cNvPr>
          <p:cNvSpPr>
            <a:spLocks noGrp="1"/>
          </p:cNvSpPr>
          <p:nvPr>
            <p:ph sz="half" idx="1"/>
          </p:nvPr>
        </p:nvSpPr>
        <p:spPr>
          <a:xfrm>
            <a:off x="874712" y="1197736"/>
            <a:ext cx="9177712" cy="502477"/>
          </a:xfrm>
        </p:spPr>
        <p:txBody>
          <a:bodyPr>
            <a:normAutofit fontScale="77500" lnSpcReduction="20000"/>
          </a:bodyPr>
          <a:lstStyle/>
          <a:p>
            <a:pPr marL="0" indent="0">
              <a:lnSpc>
                <a:spcPct val="116000"/>
              </a:lnSpc>
              <a:spcAft>
                <a:spcPts val="800"/>
              </a:spcAft>
              <a:buNone/>
            </a:pPr>
            <a:r>
              <a:rPr lang="en-US" sz="1800" i="1" dirty="0">
                <a:solidFill>
                  <a:srgbClr val="000000"/>
                </a:solidFill>
                <a:effectLst/>
                <a:latin typeface="Roboto" panose="02000000000000000000" pitchFamily="2" charset="0"/>
                <a:ea typeface="MS Mincho" panose="02020609040205080304" pitchFamily="49" charset="-128"/>
                <a:cs typeface="Arial" panose="020B0604020202020204" pitchFamily="34" charset="0"/>
              </a:rPr>
              <a:t>With nearly half (48%) of tech buyers completing the vendor selection process in 1 to 3 months, tech buyers may already have a clear understanding of their needs and are efficiently evaluating options.</a:t>
            </a:r>
            <a:endParaRPr lang="en-IN" sz="1800" i="1" dirty="0">
              <a:effectLst/>
              <a:latin typeface="Aptos" panose="020B0004020202020204" pitchFamily="34" charset="0"/>
              <a:ea typeface="MS Mincho" panose="02020609040205080304" pitchFamily="49" charset="-128"/>
              <a:cs typeface="Arial" panose="020B0604020202020204" pitchFamily="34" charset="0"/>
            </a:endParaRPr>
          </a:p>
        </p:txBody>
      </p:sp>
      <p:sp>
        <p:nvSpPr>
          <p:cNvPr id="15" name="TextBox 14">
            <a:extLst>
              <a:ext uri="{FF2B5EF4-FFF2-40B4-BE49-F238E27FC236}">
                <a16:creationId xmlns:a16="http://schemas.microsoft.com/office/drawing/2014/main" id="{2073B6AE-672E-B668-A562-06F0EE932218}"/>
              </a:ext>
            </a:extLst>
          </p:cNvPr>
          <p:cNvSpPr txBox="1"/>
          <p:nvPr/>
        </p:nvSpPr>
        <p:spPr>
          <a:xfrm>
            <a:off x="6096001" y="2060575"/>
            <a:ext cx="5378244" cy="4323107"/>
          </a:xfrm>
          <a:prstGeom prst="rect">
            <a:avLst/>
          </a:prstGeom>
          <a:noFill/>
        </p:spPr>
        <p:txBody>
          <a:bodyPr wrap="square">
            <a:spAutoFit/>
          </a:bodyPr>
          <a:lstStyle/>
          <a:p>
            <a:pPr marL="285750" lvl="0" indent="-285750">
              <a:lnSpc>
                <a:spcPct val="116000"/>
              </a:lnSpc>
              <a:buFont typeface="Arial" panose="020B0604020202020204" pitchFamily="34" charset="0"/>
              <a:buChar char="•"/>
            </a:pPr>
            <a:r>
              <a:rPr lang="en-US" sz="1400" b="1" dirty="0">
                <a:solidFill>
                  <a:srgbClr val="000000"/>
                </a:solidFill>
                <a:effectLst/>
                <a:latin typeface="Roboto" panose="02000000000000000000" pitchFamily="2" charset="0"/>
                <a:ea typeface="Roboto" panose="02000000000000000000" pitchFamily="2" charset="0"/>
                <a:cs typeface="Roboto" panose="02000000000000000000" pitchFamily="2" charset="0"/>
              </a:rPr>
              <a:t>The majority of tech buyers make quick decisions when selecting a vendor, with the survey finding that 48% of purchasers finalize their vendor choice in just 1-3 months.</a:t>
            </a:r>
            <a:r>
              <a:rPr lang="en-US" sz="1400" dirty="0">
                <a:solidFill>
                  <a:srgbClr val="000000"/>
                </a:solidFill>
                <a:effectLst/>
                <a:latin typeface="Roboto" panose="02000000000000000000" pitchFamily="2" charset="0"/>
                <a:ea typeface="Roboto" panose="02000000000000000000" pitchFamily="2" charset="0"/>
                <a:cs typeface="Roboto" panose="02000000000000000000" pitchFamily="2" charset="0"/>
              </a:rPr>
              <a:t> Most buying decisions are being made in less than half a year.</a:t>
            </a:r>
          </a:p>
          <a:p>
            <a:pPr marL="285750" lvl="0" indent="-285750">
              <a:lnSpc>
                <a:spcPct val="116000"/>
              </a:lnSpc>
              <a:buFont typeface="Arial" panose="020B0604020202020204" pitchFamily="34" charset="0"/>
              <a:buChar char="•"/>
            </a:pPr>
            <a:endParaRPr lang="en-US" sz="14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285750" lvl="0" indent="-285750">
              <a:lnSpc>
                <a:spcPct val="116000"/>
              </a:lnSpc>
              <a:buFont typeface="Arial" panose="020B0604020202020204" pitchFamily="34" charset="0"/>
              <a:buChar char="•"/>
            </a:pPr>
            <a:r>
              <a:rPr lang="en-US" sz="1400" b="1" dirty="0">
                <a:solidFill>
                  <a:srgbClr val="000000"/>
                </a:solidFill>
                <a:effectLst/>
                <a:latin typeface="Roboto" panose="02000000000000000000" pitchFamily="2" charset="0"/>
                <a:ea typeface="Roboto" panose="02000000000000000000" pitchFamily="2" charset="0"/>
                <a:cs typeface="Roboto" panose="02000000000000000000" pitchFamily="2" charset="0"/>
              </a:rPr>
              <a:t>Typically, only a few key stakeholders are involved in purchasing decisions.</a:t>
            </a:r>
            <a:r>
              <a:rPr lang="en-US" sz="1400" dirty="0">
                <a:solidFill>
                  <a:srgbClr val="000000"/>
                </a:solidFill>
                <a:effectLst/>
                <a:latin typeface="Roboto" panose="02000000000000000000" pitchFamily="2" charset="0"/>
                <a:ea typeface="Roboto" panose="02000000000000000000" pitchFamily="2" charset="0"/>
                <a:cs typeface="Roboto" panose="02000000000000000000" pitchFamily="2" charset="0"/>
              </a:rPr>
              <a:t> A significant 35% of respondents said just 2 to 5 individuals are part of determining a vendor, which also highlights the intimacy and autonomy that most tech buyers and buying committees have within their organizations. </a:t>
            </a:r>
          </a:p>
          <a:p>
            <a:pPr marL="285750" lvl="0" indent="-285750">
              <a:lnSpc>
                <a:spcPct val="116000"/>
              </a:lnSpc>
              <a:buFont typeface="Arial" panose="020B0604020202020204" pitchFamily="34" charset="0"/>
              <a:buChar char="•"/>
            </a:pPr>
            <a:endParaRPr lang="en-US" sz="14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285750" lvl="0" indent="-285750">
              <a:lnSpc>
                <a:spcPct val="116000"/>
              </a:lnSpc>
              <a:buFont typeface="Arial" panose="020B0604020202020204" pitchFamily="34" charset="0"/>
              <a:buChar char="•"/>
            </a:pPr>
            <a:r>
              <a:rPr lang="en-US" sz="1400" b="1" dirty="0">
                <a:solidFill>
                  <a:srgbClr val="000000"/>
                </a:solidFill>
                <a:effectLst/>
                <a:latin typeface="Roboto" panose="02000000000000000000" pitchFamily="2" charset="0"/>
                <a:ea typeface="Roboto" panose="02000000000000000000" pitchFamily="2" charset="0"/>
                <a:cs typeface="Roboto" panose="02000000000000000000" pitchFamily="2" charset="0"/>
              </a:rPr>
              <a:t>While it’s usually a speedy process, the top factors that can slow down the purchase process are changes within the tech industry.</a:t>
            </a:r>
            <a:r>
              <a:rPr lang="en-US" sz="1400" dirty="0">
                <a:solidFill>
                  <a:srgbClr val="000000"/>
                </a:solidFill>
                <a:effectLst/>
                <a:latin typeface="Roboto" panose="02000000000000000000" pitchFamily="2" charset="0"/>
                <a:ea typeface="Roboto" panose="02000000000000000000" pitchFamily="2" charset="0"/>
                <a:cs typeface="Roboto" panose="02000000000000000000" pitchFamily="2" charset="0"/>
              </a:rPr>
              <a:t> Tech buyers reported major shifts in the market environment (18%) or competitive assessment (17%) as the most common reasons for a purchase delay.</a:t>
            </a:r>
          </a:p>
        </p:txBody>
      </p:sp>
      <p:pic>
        <p:nvPicPr>
          <p:cNvPr id="17" name="Picture 16">
            <a:extLst>
              <a:ext uri="{FF2B5EF4-FFF2-40B4-BE49-F238E27FC236}">
                <a16:creationId xmlns:a16="http://schemas.microsoft.com/office/drawing/2014/main" id="{CD5CDCDE-C810-E58D-CFE9-47B17DBE1877}"/>
              </a:ext>
            </a:extLst>
          </p:cNvPr>
          <p:cNvPicPr>
            <a:picLocks noChangeAspect="1"/>
          </p:cNvPicPr>
          <p:nvPr/>
        </p:nvPicPr>
        <p:blipFill>
          <a:blip r:embed="rId2"/>
          <a:srcRect/>
          <a:stretch/>
        </p:blipFill>
        <p:spPr>
          <a:xfrm>
            <a:off x="1236816" y="2060576"/>
            <a:ext cx="4538485" cy="4429123"/>
          </a:xfrm>
          <a:prstGeom prst="rect">
            <a:avLst/>
          </a:prstGeom>
        </p:spPr>
      </p:pic>
    </p:spTree>
    <p:extLst>
      <p:ext uri="{BB962C8B-B14F-4D97-AF65-F5344CB8AC3E}">
        <p14:creationId xmlns:p14="http://schemas.microsoft.com/office/powerpoint/2010/main" val="2262319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91356-16AA-4C41-3796-07DA4BB6B4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6FD46-DB61-4B81-9892-343FA12A88AD}"/>
              </a:ext>
            </a:extLst>
          </p:cNvPr>
          <p:cNvSpPr>
            <a:spLocks noGrp="1"/>
          </p:cNvSpPr>
          <p:nvPr>
            <p:ph type="title"/>
          </p:nvPr>
        </p:nvSpPr>
        <p:spPr>
          <a:xfrm>
            <a:off x="874713" y="547034"/>
            <a:ext cx="3781425" cy="5942666"/>
          </a:xfrm>
        </p:spPr>
        <p:txBody>
          <a:bodyPr anchor="t">
            <a:normAutofit fontScale="90000"/>
          </a:bodyPr>
          <a:lstStyle/>
          <a:p>
            <a:r>
              <a:rPr lang="en-US" sz="3200" dirty="0"/>
              <a:t>Tech buyers lean heavily on their existing technologies by leveraging their familiarity and efficient workflows to make vendor decisions. Their fast-paced roles leave little room for delay, pushing them to quickly adopt new solutions that help maintain their competitive edge.</a:t>
            </a:r>
          </a:p>
        </p:txBody>
      </p:sp>
      <p:sp>
        <p:nvSpPr>
          <p:cNvPr id="3" name="Content Placeholder 2">
            <a:extLst>
              <a:ext uri="{FF2B5EF4-FFF2-40B4-BE49-F238E27FC236}">
                <a16:creationId xmlns:a16="http://schemas.microsoft.com/office/drawing/2014/main" id="{0DB97AA8-42D0-804F-63E6-092E33EAF00A}"/>
              </a:ext>
            </a:extLst>
          </p:cNvPr>
          <p:cNvSpPr>
            <a:spLocks noGrp="1"/>
          </p:cNvSpPr>
          <p:nvPr>
            <p:ph sz="half" idx="1"/>
          </p:nvPr>
        </p:nvSpPr>
        <p:spPr>
          <a:xfrm>
            <a:off x="5016501" y="571500"/>
            <a:ext cx="6300788" cy="5737225"/>
          </a:xfrm>
        </p:spPr>
        <p:txBody>
          <a:bodyPr lIns="91440" rIns="91440" numCol="2" spcCol="274320">
            <a:noAutofit/>
          </a:bodyPr>
          <a:lstStyle/>
          <a:p>
            <a:pPr marL="0" indent="0">
              <a:lnSpc>
                <a:spcPct val="115000"/>
              </a:lnSpc>
              <a:spcAft>
                <a:spcPts val="800"/>
              </a:spcAft>
              <a:buNone/>
            </a:pPr>
            <a:r>
              <a:rPr lang="en-US" sz="1400" kern="100" dirty="0">
                <a:effectLst/>
              </a:rPr>
              <a:t>According to </a:t>
            </a:r>
            <a:r>
              <a:rPr lang="en-US" sz="1400" u="sng" kern="100" dirty="0">
                <a:solidFill>
                  <a:srgbClr val="467886"/>
                </a:solidFill>
                <a:effectLst/>
                <a:hlinkClick r:id="rId3"/>
              </a:rPr>
              <a:t>Gartner</a:t>
            </a:r>
            <a:r>
              <a:rPr lang="en-US" sz="1400" kern="100" dirty="0">
                <a:effectLst/>
              </a:rPr>
              <a:t>, 64% of buyers prefer a fully digital buying experience when they are familiar with a product or service. This preference is driven by the speed, convenience and comfort that come with familiarity. For those reasons, they have a strong inclination toward self-guided online research.</a:t>
            </a:r>
            <a:endParaRPr lang="en-IN" sz="1400" kern="100" dirty="0">
              <a:effectLst/>
            </a:endParaRPr>
          </a:p>
          <a:p>
            <a:pPr marL="0" indent="0">
              <a:lnSpc>
                <a:spcPct val="115000"/>
              </a:lnSpc>
              <a:spcAft>
                <a:spcPts val="800"/>
              </a:spcAft>
              <a:buNone/>
            </a:pPr>
            <a:r>
              <a:rPr lang="en-US" sz="1400" kern="100" dirty="0">
                <a:effectLst/>
              </a:rPr>
              <a:t>But moving through the buying process efficiently requires more than just familiarity—it demands trust. This is where brand awareness and reputation play a critical role. According to </a:t>
            </a:r>
            <a:r>
              <a:rPr lang="en-US" sz="1400" u="sng" kern="100" dirty="0">
                <a:solidFill>
                  <a:srgbClr val="467886"/>
                </a:solidFill>
                <a:effectLst/>
                <a:hlinkClick r:id="rId4"/>
              </a:rPr>
              <a:t>Forrester’s Business Trust Survey</a:t>
            </a:r>
            <a:r>
              <a:rPr lang="en-US" sz="1400" kern="100" dirty="0">
                <a:effectLst/>
              </a:rPr>
              <a:t>, 77% of purchase influencers factor in brand awareness when deciding whether to trust a company. </a:t>
            </a:r>
            <a:endParaRPr lang="en-IN" sz="1400" kern="100" dirty="0">
              <a:effectLst/>
            </a:endParaRPr>
          </a:p>
          <a:p>
            <a:pPr marL="0" indent="0">
              <a:lnSpc>
                <a:spcPct val="115000"/>
              </a:lnSpc>
              <a:spcAft>
                <a:spcPts val="800"/>
              </a:spcAft>
              <a:buNone/>
            </a:pPr>
            <a:r>
              <a:rPr lang="en-US" sz="1400" kern="100" dirty="0">
                <a:effectLst/>
              </a:rPr>
              <a:t>A well-known, reliable brand not only supports faster decision-making but also reassures buyers as they advance through the process with confidence.</a:t>
            </a:r>
            <a:endParaRPr lang="en-IN" sz="1400" kern="100" dirty="0">
              <a:effectLst/>
            </a:endParaRPr>
          </a:p>
          <a:p>
            <a:pPr marL="0" indent="0">
              <a:lnSpc>
                <a:spcPct val="115000"/>
              </a:lnSpc>
              <a:spcAft>
                <a:spcPts val="800"/>
              </a:spcAft>
              <a:buNone/>
            </a:pPr>
            <a:r>
              <a:rPr lang="en-US" sz="1400" b="1" kern="100" dirty="0">
                <a:effectLst/>
              </a:rPr>
              <a:t>Bottom line: </a:t>
            </a:r>
            <a:r>
              <a:rPr lang="en-US" sz="1400" kern="100" dirty="0">
                <a:effectLst/>
              </a:rPr>
              <a:t>B2B buyers who are purchasing tech products or solutions operate in a fast-paced industry where efficiency is key. Their decisions are heavily influenced by familiarity with a technology and a strong sense of brand recognition, enabling them to act quickly and confidently.</a:t>
            </a:r>
            <a:endParaRPr lang="en-IN" sz="1400" kern="100" dirty="0">
              <a:effectLst/>
            </a:endParaRPr>
          </a:p>
        </p:txBody>
      </p:sp>
    </p:spTree>
    <p:extLst>
      <p:ext uri="{BB962C8B-B14F-4D97-AF65-F5344CB8AC3E}">
        <p14:creationId xmlns:p14="http://schemas.microsoft.com/office/powerpoint/2010/main" val="2855977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611CF-1470-12D4-4D10-7CD67445B9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6C358F-560A-04AA-AE6E-9AFC8D1E595D}"/>
              </a:ext>
            </a:extLst>
          </p:cNvPr>
          <p:cNvSpPr>
            <a:spLocks noGrp="1"/>
          </p:cNvSpPr>
          <p:nvPr>
            <p:ph type="title"/>
          </p:nvPr>
        </p:nvSpPr>
        <p:spPr>
          <a:xfrm>
            <a:off x="874713" y="546833"/>
            <a:ext cx="10442575" cy="548714"/>
          </a:xfrm>
        </p:spPr>
        <p:txBody>
          <a:bodyPr>
            <a:normAutofit/>
          </a:bodyPr>
          <a:lstStyle/>
          <a:p>
            <a:r>
              <a:rPr lang="en-US" sz="2800" dirty="0">
                <a:effectLst/>
                <a:ea typeface="Times New Roman" panose="02020603050405020304" pitchFamily="18" charset="0"/>
                <a:cs typeface="Times New Roman" panose="02020603050405020304" pitchFamily="18" charset="0"/>
              </a:rPr>
              <a:t>3. Purchase decisions are slowing down</a:t>
            </a:r>
            <a:endParaRPr lang="en-US" sz="2800" dirty="0"/>
          </a:p>
        </p:txBody>
      </p:sp>
      <p:sp>
        <p:nvSpPr>
          <p:cNvPr id="3" name="Content Placeholder 2">
            <a:extLst>
              <a:ext uri="{FF2B5EF4-FFF2-40B4-BE49-F238E27FC236}">
                <a16:creationId xmlns:a16="http://schemas.microsoft.com/office/drawing/2014/main" id="{76DEF618-DBFF-8010-ABB6-2BA9093E6BF1}"/>
              </a:ext>
            </a:extLst>
          </p:cNvPr>
          <p:cNvSpPr>
            <a:spLocks noGrp="1"/>
          </p:cNvSpPr>
          <p:nvPr>
            <p:ph sz="half" idx="1"/>
          </p:nvPr>
        </p:nvSpPr>
        <p:spPr>
          <a:xfrm>
            <a:off x="874712" y="1197736"/>
            <a:ext cx="5221288" cy="858065"/>
          </a:xfrm>
        </p:spPr>
        <p:txBody>
          <a:bodyPr>
            <a:normAutofit/>
          </a:bodyPr>
          <a:lstStyle/>
          <a:p>
            <a:pPr marL="0" indent="0">
              <a:lnSpc>
                <a:spcPct val="116000"/>
              </a:lnSpc>
              <a:spcAft>
                <a:spcPts val="800"/>
              </a:spcAft>
              <a:buNone/>
            </a:pPr>
            <a:r>
              <a:rPr lang="en-US" sz="1400" i="1" dirty="0">
                <a:solidFill>
                  <a:srgbClr val="000000"/>
                </a:solidFill>
                <a:effectLst/>
                <a:latin typeface="Roboto" panose="02000000000000000000" pitchFamily="2" charset="0"/>
                <a:ea typeface="MS Mincho" panose="02020609040205080304" pitchFamily="49" charset="-128"/>
                <a:cs typeface="Arial" panose="020B0604020202020204" pitchFamily="34" charset="0"/>
              </a:rPr>
              <a:t>Most tech buyers are experiencing slightly longer decision-making times due to rapidly growing complexity of the current tech market.</a:t>
            </a:r>
            <a:endParaRPr lang="en-IN" sz="1400" i="1" dirty="0">
              <a:effectLst/>
              <a:latin typeface="Aptos" panose="020B0004020202020204" pitchFamily="34" charset="0"/>
              <a:ea typeface="MS Mincho" panose="02020609040205080304" pitchFamily="49" charset="-128"/>
              <a:cs typeface="Arial" panose="020B0604020202020204" pitchFamily="34" charset="0"/>
            </a:endParaRPr>
          </a:p>
        </p:txBody>
      </p:sp>
      <p:sp>
        <p:nvSpPr>
          <p:cNvPr id="15" name="TextBox 14">
            <a:extLst>
              <a:ext uri="{FF2B5EF4-FFF2-40B4-BE49-F238E27FC236}">
                <a16:creationId xmlns:a16="http://schemas.microsoft.com/office/drawing/2014/main" id="{84709E12-ED44-FE88-F853-85F8161982FD}"/>
              </a:ext>
            </a:extLst>
          </p:cNvPr>
          <p:cNvSpPr txBox="1"/>
          <p:nvPr/>
        </p:nvSpPr>
        <p:spPr>
          <a:xfrm>
            <a:off x="6095999" y="1197736"/>
            <a:ext cx="5456904" cy="5322867"/>
          </a:xfrm>
          <a:prstGeom prst="rect">
            <a:avLst/>
          </a:prstGeom>
          <a:noFill/>
        </p:spPr>
        <p:txBody>
          <a:bodyPr wrap="square">
            <a:spAutoFit/>
          </a:bodyPr>
          <a:lstStyle/>
          <a:p>
            <a:pPr marL="285750" lvl="0" indent="-285750">
              <a:lnSpc>
                <a:spcPct val="116000"/>
              </a:lnSpc>
              <a:buFont typeface="Arial" panose="020B0604020202020204" pitchFamily="34" charset="0"/>
              <a:buChar char="•"/>
            </a:pPr>
            <a:r>
              <a:rPr lang="en-US" sz="1400" b="1" dirty="0">
                <a:solidFill>
                  <a:srgbClr val="000000"/>
                </a:solidFill>
                <a:effectLst/>
                <a:latin typeface="Roboto" panose="02000000000000000000" pitchFamily="2" charset="0"/>
                <a:ea typeface="Roboto" panose="02000000000000000000" pitchFamily="2" charset="0"/>
                <a:cs typeface="Roboto" panose="02000000000000000000" pitchFamily="2" charset="0"/>
              </a:rPr>
              <a:t>39% of tech buyers said the average amount of time it takes to make a purchasing decision has increased somewhat over the past two years. </a:t>
            </a:r>
            <a:r>
              <a:rPr lang="en-US" sz="1400" dirty="0">
                <a:solidFill>
                  <a:srgbClr val="000000"/>
                </a:solidFill>
                <a:effectLst/>
                <a:latin typeface="Roboto" panose="02000000000000000000" pitchFamily="2" charset="0"/>
                <a:ea typeface="Roboto" panose="02000000000000000000" pitchFamily="2" charset="0"/>
                <a:cs typeface="Roboto" panose="02000000000000000000" pitchFamily="2" charset="0"/>
              </a:rPr>
              <a:t>Overall, tech decision makers are feeling that their buying timeline is shifting to a slower pace. In the survey, 23% shared it’s increased significantly while 31% said it’s stayed the same, which reflects that buying efficiency isn’t improving.</a:t>
            </a:r>
          </a:p>
          <a:p>
            <a:pPr marL="285750" lvl="0" indent="-285750">
              <a:lnSpc>
                <a:spcPct val="116000"/>
              </a:lnSpc>
              <a:buFont typeface="Arial" panose="020B0604020202020204" pitchFamily="34" charset="0"/>
              <a:buChar char="•"/>
            </a:pPr>
            <a:endParaRPr lang="en-US" sz="14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285750" lvl="0" indent="-285750">
              <a:lnSpc>
                <a:spcPct val="116000"/>
              </a:lnSpc>
              <a:buFont typeface="Arial" panose="020B0604020202020204" pitchFamily="34" charset="0"/>
              <a:buChar char="•"/>
            </a:pPr>
            <a:r>
              <a:rPr lang="en-US" sz="1400" b="1" dirty="0">
                <a:solidFill>
                  <a:srgbClr val="000000"/>
                </a:solidFill>
                <a:effectLst/>
                <a:latin typeface="Roboto" panose="02000000000000000000" pitchFamily="2" charset="0"/>
                <a:ea typeface="Roboto" panose="02000000000000000000" pitchFamily="2" charset="0"/>
                <a:cs typeface="Roboto" panose="02000000000000000000" pitchFamily="2" charset="0"/>
              </a:rPr>
              <a:t>A contributing factor to the extended vendor selection timeline is that 44% of tech buyers need to see a brand 3-5 times before taking them seriously</a:t>
            </a:r>
            <a:r>
              <a:rPr lang="en-US" sz="1400" dirty="0">
                <a:solidFill>
                  <a:srgbClr val="000000"/>
                </a:solidFill>
                <a:effectLst/>
                <a:latin typeface="Roboto" panose="02000000000000000000" pitchFamily="2" charset="0"/>
                <a:ea typeface="Roboto" panose="02000000000000000000" pitchFamily="2" charset="0"/>
                <a:cs typeface="Roboto" panose="02000000000000000000" pitchFamily="2" charset="0"/>
              </a:rPr>
              <a:t>, while only 7% require just 1-2 interactions. This emphasizes the importance of brand visibility and familiarity in the decision-making process of tech products and solutions.</a:t>
            </a:r>
          </a:p>
          <a:p>
            <a:pPr marL="285750" lvl="0" indent="-285750">
              <a:lnSpc>
                <a:spcPct val="116000"/>
              </a:lnSpc>
              <a:buFont typeface="Arial" panose="020B0604020202020204" pitchFamily="34" charset="0"/>
              <a:buChar char="•"/>
            </a:pPr>
            <a:endParaRPr lang="en-US" sz="14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285750" lvl="0" indent="-285750">
              <a:lnSpc>
                <a:spcPct val="116000"/>
              </a:lnSpc>
              <a:buFont typeface="Arial" panose="020B0604020202020204" pitchFamily="34" charset="0"/>
              <a:buChar char="•"/>
            </a:pPr>
            <a:r>
              <a:rPr lang="en-US" sz="1400" b="1" dirty="0">
                <a:solidFill>
                  <a:srgbClr val="000000"/>
                </a:solidFill>
                <a:effectLst/>
                <a:latin typeface="Roboto" panose="02000000000000000000" pitchFamily="2" charset="0"/>
                <a:ea typeface="Roboto" panose="02000000000000000000" pitchFamily="2" charset="0"/>
                <a:cs typeface="Roboto" panose="02000000000000000000" pitchFamily="2" charset="0"/>
              </a:rPr>
              <a:t>Many companies remain top-of-mind for buyers (32%) through methods such as regular emails, direct outreach and attendance at conferences</a:t>
            </a:r>
            <a:r>
              <a:rPr lang="en-US" sz="1400" dirty="0">
                <a:solidFill>
                  <a:srgbClr val="000000"/>
                </a:solidFill>
                <a:effectLst/>
                <a:latin typeface="Roboto" panose="02000000000000000000" pitchFamily="2" charset="0"/>
                <a:ea typeface="Roboto" panose="02000000000000000000" pitchFamily="2" charset="0"/>
                <a:cs typeface="Roboto" panose="02000000000000000000" pitchFamily="2" charset="0"/>
              </a:rPr>
              <a:t>, while social media accounts for only 10% of respondents’ engagement. The strategies that keep brands visible require more time to create and implement, which can contribute to slower purchasing timelines.</a:t>
            </a:r>
          </a:p>
        </p:txBody>
      </p:sp>
      <p:pic>
        <p:nvPicPr>
          <p:cNvPr id="17" name="Picture 16">
            <a:extLst>
              <a:ext uri="{FF2B5EF4-FFF2-40B4-BE49-F238E27FC236}">
                <a16:creationId xmlns:a16="http://schemas.microsoft.com/office/drawing/2014/main" id="{0E6182E6-A6CE-5A5A-0123-5591C57676AF}"/>
              </a:ext>
            </a:extLst>
          </p:cNvPr>
          <p:cNvPicPr>
            <a:picLocks noChangeAspect="1"/>
          </p:cNvPicPr>
          <p:nvPr/>
        </p:nvPicPr>
        <p:blipFill>
          <a:blip r:embed="rId2"/>
          <a:srcRect/>
          <a:stretch/>
        </p:blipFill>
        <p:spPr>
          <a:xfrm>
            <a:off x="1233147" y="2060574"/>
            <a:ext cx="4540931" cy="4431510"/>
          </a:xfrm>
          <a:prstGeom prst="rect">
            <a:avLst/>
          </a:prstGeom>
        </p:spPr>
      </p:pic>
    </p:spTree>
    <p:extLst>
      <p:ext uri="{BB962C8B-B14F-4D97-AF65-F5344CB8AC3E}">
        <p14:creationId xmlns:p14="http://schemas.microsoft.com/office/powerpoint/2010/main" val="595442462"/>
      </p:ext>
    </p:extLst>
  </p:cSld>
  <p:clrMapOvr>
    <a:masterClrMapping/>
  </p:clrMapOvr>
</p:sld>
</file>

<file path=ppt/theme/theme1.xml><?xml version="1.0" encoding="utf-8"?>
<a:theme xmlns:a="http://schemas.openxmlformats.org/drawingml/2006/main" name="Office Theme">
  <a:themeElements>
    <a:clrScheme name="Digitalzone">
      <a:dk1>
        <a:srgbClr val="202020"/>
      </a:dk1>
      <a:lt1>
        <a:srgbClr val="FFFFFF"/>
      </a:lt1>
      <a:dk2>
        <a:srgbClr val="1C2C45"/>
      </a:dk2>
      <a:lt2>
        <a:srgbClr val="FFE9DE"/>
      </a:lt2>
      <a:accent1>
        <a:srgbClr val="235AEC"/>
      </a:accent1>
      <a:accent2>
        <a:srgbClr val="FFAFB2"/>
      </a:accent2>
      <a:accent3>
        <a:srgbClr val="FFE9DE"/>
      </a:accent3>
      <a:accent4>
        <a:srgbClr val="FB8A58"/>
      </a:accent4>
      <a:accent5>
        <a:srgbClr val="00D391"/>
      </a:accent5>
      <a:accent6>
        <a:srgbClr val="00523B"/>
      </a:accent6>
      <a:hlink>
        <a:srgbClr val="235AEC"/>
      </a:hlink>
      <a:folHlink>
        <a:srgbClr val="0052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Digitalzone - Digitalzone PowerPoint Template" id="{85EB2AD4-1231-104F-8E6B-A9819F8590E9}" vid="{60316BB0-CAF6-204C-A422-618E5976B5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1AA07393AA974192F0C93CAA4EB376" ma:contentTypeVersion="15" ma:contentTypeDescription="Create a new document." ma:contentTypeScope="" ma:versionID="5240bfe813250a3e50c3c301d36d976c">
  <xsd:schema xmlns:xsd="http://www.w3.org/2001/XMLSchema" xmlns:xs="http://www.w3.org/2001/XMLSchema" xmlns:p="http://schemas.microsoft.com/office/2006/metadata/properties" xmlns:ns2="5c10bf04-e980-4f55-a68c-2410eb8877bf" xmlns:ns3="8f7b06e9-6d60-456e-9143-fda217c936eb" targetNamespace="http://schemas.microsoft.com/office/2006/metadata/properties" ma:root="true" ma:fieldsID="e4c22d745a51fa90e5ccdc068ce43e54" ns2:_="" ns3:_="">
    <xsd:import namespace="5c10bf04-e980-4f55-a68c-2410eb8877bf"/>
    <xsd:import namespace="8f7b06e9-6d60-456e-9143-fda217c936eb"/>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10bf04-e980-4f55-a68c-2410eb8877b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33bbbf2b-50b9-4002-9584-df940334138f"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7b06e9-6d60-456e-9143-fda217c936eb"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b6e45ab8-15ef-47b1-a518-272e37083a8b}" ma:internalName="TaxCatchAll" ma:showField="CatchAllData" ma:web="8f7b06e9-6d60-456e-9143-fda217c936e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c10bf04-e980-4f55-a68c-2410eb8877bf">
      <Terms xmlns="http://schemas.microsoft.com/office/infopath/2007/PartnerControls"/>
    </lcf76f155ced4ddcb4097134ff3c332f>
    <TaxCatchAll xmlns="8f7b06e9-6d60-456e-9143-fda217c936eb" xsi:nil="true"/>
  </documentManagement>
</p:properties>
</file>

<file path=customXml/itemProps1.xml><?xml version="1.0" encoding="utf-8"?>
<ds:datastoreItem xmlns:ds="http://schemas.openxmlformats.org/officeDocument/2006/customXml" ds:itemID="{DA1CD66F-9495-4ADA-94E3-1E60AF389C94}">
  <ds:schemaRefs>
    <ds:schemaRef ds:uri="http://schemas.microsoft.com/sharepoint/v3/contenttype/forms"/>
  </ds:schemaRefs>
</ds:datastoreItem>
</file>

<file path=customXml/itemProps2.xml><?xml version="1.0" encoding="utf-8"?>
<ds:datastoreItem xmlns:ds="http://schemas.openxmlformats.org/officeDocument/2006/customXml" ds:itemID="{E7C5DFEC-2837-4994-95C2-3A66C620C7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10bf04-e980-4f55-a68c-2410eb8877bf"/>
    <ds:schemaRef ds:uri="8f7b06e9-6d60-456e-9143-fda217c936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F8BD18-5305-40BD-8E9B-1C2CD1DF5E40}">
  <ds:schemaRefs>
    <ds:schemaRef ds:uri="http://schemas.microsoft.com/office/2006/metadata/properties"/>
    <ds:schemaRef ds:uri="http://purl.org/dc/dcmitype/"/>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e06803cc-b273-46ea-81e1-8d798a535800"/>
    <ds:schemaRef ds:uri="http://www.w3.org/XML/1998/namespace"/>
    <ds:schemaRef ds:uri="5c10bf04-e980-4f55-a68c-2410eb8877bf"/>
    <ds:schemaRef ds:uri="8f7b06e9-6d60-456e-9143-fda217c936eb"/>
  </ds:schemaRefs>
</ds:datastoreItem>
</file>

<file path=docProps/app.xml><?xml version="1.0" encoding="utf-8"?>
<Properties xmlns="http://schemas.openxmlformats.org/officeDocument/2006/extended-properties" xmlns:vt="http://schemas.openxmlformats.org/officeDocument/2006/docPropsVTypes">
  <Template>Office Theme</Template>
  <TotalTime>28474</TotalTime>
  <Words>2149</Words>
  <Application>Microsoft Office PowerPoint</Application>
  <PresentationFormat>Widescreen</PresentationFormat>
  <Paragraphs>72</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Roboto</vt:lpstr>
      <vt:lpstr>Aptos</vt:lpstr>
      <vt:lpstr>Futura PT Medium</vt:lpstr>
      <vt:lpstr>Times New Roman</vt:lpstr>
      <vt:lpstr>Arial</vt:lpstr>
      <vt:lpstr>Office Theme</vt:lpstr>
      <vt:lpstr>Examining What Drives B2B Buyers to Make a Tech Purchase</vt:lpstr>
      <vt:lpstr>PowerPoint Presentation</vt:lpstr>
      <vt:lpstr>Executive Summary</vt:lpstr>
      <vt:lpstr>Tech Marketing Trends &amp; Industry Pathways</vt:lpstr>
      <vt:lpstr>1. Tech purchases are driven by managers</vt:lpstr>
      <vt:lpstr>Tech buyers are predominantly mid-level managers, particularly in IT-focused roles or departments, highlighting their authority in the decision-making process.</vt:lpstr>
      <vt:lpstr>2. Picking vendors is quicker than ever</vt:lpstr>
      <vt:lpstr>Tech buyers lean heavily on their existing technologies by leveraging their familiarity and efficient workflows to make vendor decisions. Their fast-paced roles leave little room for delay, pushing them to quickly adopt new solutions that help maintain their competitive edge.</vt:lpstr>
      <vt:lpstr>3. Purchase decisions are slowing down</vt:lpstr>
      <vt:lpstr>While choosing a vendor might be a quick decision, finalizing the purchase often takes considerably more time.</vt:lpstr>
      <vt:lpstr>Final Thoughts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Buzzwords</dc:title>
  <dc:subject/>
  <dc:creator>Paul Papazis</dc:creator>
  <cp:keywords/>
  <dc:description/>
  <cp:lastModifiedBy>Drew Flowerday</cp:lastModifiedBy>
  <cp:revision>56</cp:revision>
  <dcterms:created xsi:type="dcterms:W3CDTF">2024-05-15T23:17:16Z</dcterms:created>
  <dcterms:modified xsi:type="dcterms:W3CDTF">2025-03-05T19:51:51Z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0x0101003B1AA07393AA974192F0C93CAA4EB376</vt:lpwstr>
  </property>
  <property fmtid="{D5CDD505-2E9C-101B-9397-08002B2CF9AE}" pid="3" name="MediaServiceImageTags">
    <vt:lpwstr/>
  </property>
</Properties>
</file>