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embeddedFontLst>
    <p:embeddedFont>
      <p:font typeface="Futura PT Medium" panose="020B0602020204020303" pitchFamily="34" charset="0"/>
      <p:regular r:id="rId14"/>
      <p: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BAE40"/>
          </p15:clr>
        </p15:guide>
        <p15:guide id="4" pos="551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7" orient="horz" pos="1071" userDrawn="1">
          <p15:clr>
            <a:srgbClr val="547EBF"/>
          </p15:clr>
        </p15:guide>
        <p15:guide id="8" orient="horz" pos="1298" userDrawn="1">
          <p15:clr>
            <a:srgbClr val="547EBF"/>
          </p15:clr>
        </p15:guide>
        <p15:guide id="9" orient="horz" pos="4088" userDrawn="1">
          <p15:clr>
            <a:srgbClr val="FBAE40"/>
          </p15:clr>
        </p15:guide>
        <p15:guide id="10" pos="3160" userDrawn="1">
          <p15:clr>
            <a:srgbClr val="547EBF"/>
          </p15:clr>
        </p15:guide>
        <p15:guide id="11" pos="2933" userDrawn="1">
          <p15:clr>
            <a:srgbClr val="547EBF"/>
          </p15:clr>
        </p15:guide>
        <p15:guide id="12" pos="5019" userDrawn="1">
          <p15:clr>
            <a:srgbClr val="547EBF"/>
          </p15:clr>
        </p15:guide>
        <p15:guide id="13" pos="5246" userDrawn="1">
          <p15:clr>
            <a:srgbClr val="547EBF"/>
          </p15:clr>
        </p15:guide>
        <p15:guide id="14" pos="2706" userDrawn="1">
          <p15:clr>
            <a:srgbClr val="547EBF"/>
          </p15:clr>
        </p15:guide>
        <p15:guide id="15" pos="2207" userDrawn="1">
          <p15:clr>
            <a:srgbClr val="547EBF"/>
          </p15:clr>
        </p15:guide>
        <p15:guide id="16" pos="438" userDrawn="1">
          <p15:clr>
            <a:srgbClr val="F26B43"/>
          </p15:clr>
        </p15:guide>
        <p15:guide id="17" pos="7242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FF3"/>
    <a:srgbClr val="C3FFEC"/>
    <a:srgbClr val="FDB392"/>
    <a:srgbClr val="F1CFBF"/>
    <a:srgbClr val="F9D9CA"/>
    <a:srgbClr val="F1CFCB"/>
    <a:srgbClr val="F8F1EE"/>
    <a:srgbClr val="FBDED2"/>
    <a:srgbClr val="FAF4F2"/>
    <a:srgbClr val="E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/>
    <p:restoredTop sz="96073"/>
  </p:normalViewPr>
  <p:slideViewPr>
    <p:cSldViewPr snapToGrid="0">
      <p:cViewPr varScale="1">
        <p:scale>
          <a:sx n="106" d="100"/>
          <a:sy n="106" d="100"/>
        </p:scale>
        <p:origin x="1044" y="108"/>
      </p:cViewPr>
      <p:guideLst>
        <p:guide orient="horz" pos="346"/>
        <p:guide orient="horz" pos="3974"/>
        <p:guide pos="551"/>
        <p:guide pos="7355"/>
        <p:guide orient="horz" pos="1071"/>
        <p:guide orient="horz" pos="1298"/>
        <p:guide orient="horz" pos="4088"/>
        <p:guide pos="3160"/>
        <p:guide pos="2933"/>
        <p:guide pos="5019"/>
        <p:guide pos="5246"/>
        <p:guide pos="2706"/>
        <p:guide pos="2207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41832370-98C9-7648-86ED-D5D3FB5F4A57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04A205CD-D6BA-DD4B-B918-69919E1E9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205CD-D6BA-DD4B-B918-69919E1E9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65A95C-64C2-4B0C-C827-AEE66DA9F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325171" y="1600200"/>
            <a:ext cx="4396517" cy="2650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AD2E2-985F-2F79-AF70-2FDFC2D5CF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748" y="2757078"/>
            <a:ext cx="2362200" cy="214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004DE-DF5C-E9AD-F052-D35783D8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6CC60-06E9-22EE-4034-2EE8092A2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48A33-9CBD-0471-CEFB-36E06A2D0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477571" y="1752600"/>
            <a:ext cx="4396517" cy="2650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A23CC-9258-0F05-3037-233B20F83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9148" y="2909478"/>
            <a:ext cx="23622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52CFB-E94B-7CA7-44AA-37D07ED6C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343" y="3428999"/>
            <a:ext cx="1495387" cy="1351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4728F-3120-A8A5-CED6-53ABB436A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1058661">
            <a:off x="849577" y="1966766"/>
            <a:ext cx="3342630" cy="2015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85E6-45B9-8F06-D660-1D6C86F8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179EF-AF12-0DBD-2FB6-717FD1EBF15B}"/>
              </a:ext>
            </a:extLst>
          </p:cNvPr>
          <p:cNvSpPr txBox="1"/>
          <p:nvPr userDrawn="1"/>
        </p:nvSpPr>
        <p:spPr>
          <a:xfrm>
            <a:off x="1524000" y="2921168"/>
            <a:ext cx="3326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dirty="0">
                <a:latin typeface="Futura PT Medium" panose="020B0502020204020303" pitchFamily="34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9500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0764A-0A6B-8EFB-E6BB-BCB60A85C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42461" y="1538053"/>
            <a:ext cx="2952899" cy="16822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828-600A-EDC0-4F6B-94991059EA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832" y="1699591"/>
            <a:ext cx="5188226" cy="447737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Topic one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two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three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C8F2-B93F-24D6-D507-082E94DB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90062-B8BE-BBA6-9433-D657FC9300A4}"/>
              </a:ext>
            </a:extLst>
          </p:cNvPr>
          <p:cNvSpPr txBox="1"/>
          <p:nvPr userDrawn="1"/>
        </p:nvSpPr>
        <p:spPr>
          <a:xfrm>
            <a:off x="838200" y="1699591"/>
            <a:ext cx="3326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latin typeface="Futura PT Medium" panose="020B0502020204020303" pitchFamily="34" charset="77"/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2B772-516B-7BBC-A545-F4D88222873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17084" y="1699591"/>
            <a:ext cx="536716" cy="4477372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03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37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973C765-2246-3301-D416-AFB4361BA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86" y="108365"/>
            <a:ext cx="2362200" cy="214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868259-2F7A-ADB0-1167-0DB4772959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34040" y="2266191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1009489-DD2A-D097-55DA-BB46A2F843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7760" y="2254665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855795-1C77-EB65-835B-A2B9C3C6E1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95900" y="2266191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395CEE-F008-C052-D7A5-D171957C2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0038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E056AA-092A-9F59-ABBF-34540E0752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0038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D952835-C527-2368-A5B1-8F7ACBC4AB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1899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5B4CEF1-097C-A12B-9265-9AC6B5F28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1899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186C299-1EDC-4A0E-E18F-09711901F0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3759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8E6B411-D979-C5E1-B54A-2516F2810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3759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28C01-C6D3-0381-00FB-B45DED4678AE}"/>
              </a:ext>
            </a:extLst>
          </p:cNvPr>
          <p:cNvSpPr txBox="1"/>
          <p:nvPr userDrawn="1"/>
        </p:nvSpPr>
        <p:spPr>
          <a:xfrm>
            <a:off x="838200" y="612407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latin typeface="Futura PT Medium" panose="020B0502020204020303" pitchFamily="34" charset="77"/>
              </a:rPr>
              <a:t>Speakers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58833A-5E86-5C8E-17F6-1D0645FDA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-32981"/>
            <a:ext cx="1088471" cy="9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97BD0-CE2C-1A78-E94B-8E6FFBA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1C19-04B0-BD2D-1913-BF0E85A6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2E3D-1FE1-B594-CFD9-56EE504C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828-600A-EDC0-4F6B-94991059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C8F2-B93F-24D6-D507-082E94DB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4FB4-884A-10BC-D521-DF0A1A6F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45C4-2C7B-6DEA-FA4B-3F61287F6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9EEFC-3099-DB46-4B66-B683186F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18310-7BD0-44F6-EC1D-70A08947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6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1C19-04B0-BD2D-1913-BF0E85A6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Quote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D559-2C2E-87E4-D706-1E7A8D30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7C1EA-6AAE-BC54-724E-3904AEACD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oundRect">
            <a:avLst/>
          </a:prstGeom>
          <a:effectLst>
            <a:outerShdw blurRad="88900" dist="50800" dir="8100000" algn="tr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4324B-B37F-A7FF-C02A-7F404DA3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12C01-0198-B509-1097-F4C52F42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291C7-908B-55A6-5B3F-E943570F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1BB7-FA16-ED42-CD60-732366247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C16C7-12D4-078B-A111-1FB54F744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Futura PT Medium" panose="020B0502020204020303" pitchFamily="34" charset="77"/>
                <a:cs typeface="Futura Medium" panose="020B0602020204020303" pitchFamily="34" charset="-79"/>
              </a:defRPr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90305-4EEF-4D6D-BE93-6EB7A61B25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5000"/>
          </a:blip>
          <a:stretch>
            <a:fillRect/>
          </a:stretch>
        </p:blipFill>
        <p:spPr>
          <a:xfrm>
            <a:off x="10607751" y="365125"/>
            <a:ext cx="746049" cy="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5" r:id="rId4"/>
    <p:sldLayoutId id="2147483654" r:id="rId5"/>
    <p:sldLayoutId id="2147483650" r:id="rId6"/>
    <p:sldLayoutId id="2147483652" r:id="rId7"/>
    <p:sldLayoutId id="2147483658" r:id="rId8"/>
    <p:sldLayoutId id="2147483657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Futura PT Medium" panose="020B0502020204020303" pitchFamily="34" charset="77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3FFE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1D97-22E5-949B-08FC-82F586B46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88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What Drives B2B Buyers to Make a Tech Purchase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54608-3054-6F21-A720-FB6E99D4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/>
          <a:p>
            <a:pPr marL="0" marR="0">
              <a:spcAft>
                <a:spcPts val="800"/>
              </a:spcAft>
            </a:pPr>
            <a:r>
              <a:rPr lang="en-US" sz="1800" dirty="0">
                <a:effectLst/>
              </a:rPr>
              <a:t>Buyers looking for tech solutions want vendors who make it easy to understand their options and decide with confidence.</a:t>
            </a:r>
          </a:p>
        </p:txBody>
      </p:sp>
    </p:spTree>
    <p:extLst>
      <p:ext uri="{BB962C8B-B14F-4D97-AF65-F5344CB8AC3E}">
        <p14:creationId xmlns:p14="http://schemas.microsoft.com/office/powerpoint/2010/main" val="117926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over with text and circles&#10;&#10;AI-generated content may be incorrect.">
            <a:extLst>
              <a:ext uri="{FF2B5EF4-FFF2-40B4-BE49-F238E27FC236}">
                <a16:creationId xmlns:a16="http://schemas.microsoft.com/office/drawing/2014/main" id="{A1CCAAFB-10DD-2847-0117-B8DBBB8D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DD99B-4A76-D9B2-4C9A-C8BD3318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hart&#10;&#10;AI-generated content may be incorrect.">
            <a:extLst>
              <a:ext uri="{FF2B5EF4-FFF2-40B4-BE49-F238E27FC236}">
                <a16:creationId xmlns:a16="http://schemas.microsoft.com/office/drawing/2014/main" id="{520359C2-ECAA-140F-73EC-8D026F4A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22E4-2662-59D3-641B-2738A60F3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e chart on a paper&#10;&#10;AI-generated content may be incorrect.">
            <a:extLst>
              <a:ext uri="{FF2B5EF4-FFF2-40B4-BE49-F238E27FC236}">
                <a16:creationId xmlns:a16="http://schemas.microsoft.com/office/drawing/2014/main" id="{7054802A-10BE-82DE-6727-E074A0AA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2B82-161D-47F9-53DC-E893D48A9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e chart with text&#10;&#10;AI-generated content may be incorrect.">
            <a:extLst>
              <a:ext uri="{FF2B5EF4-FFF2-40B4-BE49-F238E27FC236}">
                <a16:creationId xmlns:a16="http://schemas.microsoft.com/office/drawing/2014/main" id="{BD27DDC2-2B28-CF7B-BD2A-8236CAF9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47B766-135A-7D3E-C0B2-B5D10E2F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42" y="854849"/>
            <a:ext cx="5275315" cy="51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C6D6A-E9C2-F372-BCFC-7D412E4E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34B552B3-E5A1-C78B-EDA0-AB89C8CB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42" y="854849"/>
            <a:ext cx="5275315" cy="51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10CEC-520B-4318-E9C3-700E9555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green and white text&#10;&#10;AI-generated content may be incorrect.">
            <a:extLst>
              <a:ext uri="{FF2B5EF4-FFF2-40B4-BE49-F238E27FC236}">
                <a16:creationId xmlns:a16="http://schemas.microsoft.com/office/drawing/2014/main" id="{AC4AE12E-9FD3-829A-39FD-0EF9A2AE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42" y="854849"/>
            <a:ext cx="5275315" cy="51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talzone">
      <a:dk1>
        <a:srgbClr val="202020"/>
      </a:dk1>
      <a:lt1>
        <a:srgbClr val="FFFFFF"/>
      </a:lt1>
      <a:dk2>
        <a:srgbClr val="1C2C45"/>
      </a:dk2>
      <a:lt2>
        <a:srgbClr val="FFE9DE"/>
      </a:lt2>
      <a:accent1>
        <a:srgbClr val="235AEC"/>
      </a:accent1>
      <a:accent2>
        <a:srgbClr val="FFAFB2"/>
      </a:accent2>
      <a:accent3>
        <a:srgbClr val="FFE9DE"/>
      </a:accent3>
      <a:accent4>
        <a:srgbClr val="FB8A58"/>
      </a:accent4>
      <a:accent5>
        <a:srgbClr val="00D391"/>
      </a:accent5>
      <a:accent6>
        <a:srgbClr val="00523B"/>
      </a:accent6>
      <a:hlink>
        <a:srgbClr val="235AEC"/>
      </a:hlink>
      <a:folHlink>
        <a:srgbClr val="0052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igitalzone - Digitalzone PowerPoint Template" id="{85EB2AD4-1231-104F-8E6B-A9819F8590E9}" vid="{60316BB0-CAF6-204C-A422-618E5976B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0bf04-e980-4f55-a68c-2410eb8877bf">
      <Terms xmlns="http://schemas.microsoft.com/office/infopath/2007/PartnerControls"/>
    </lcf76f155ced4ddcb4097134ff3c332f>
    <TaxCatchAll xmlns="8f7b06e9-6d60-456e-9143-fda217c936e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AA07393AA974192F0C93CAA4EB376" ma:contentTypeVersion="15" ma:contentTypeDescription="Create a new document." ma:contentTypeScope="" ma:versionID="5240bfe813250a3e50c3c301d36d976c">
  <xsd:schema xmlns:xsd="http://www.w3.org/2001/XMLSchema" xmlns:xs="http://www.w3.org/2001/XMLSchema" xmlns:p="http://schemas.microsoft.com/office/2006/metadata/properties" xmlns:ns2="5c10bf04-e980-4f55-a68c-2410eb8877bf" xmlns:ns3="8f7b06e9-6d60-456e-9143-fda217c936eb" targetNamespace="http://schemas.microsoft.com/office/2006/metadata/properties" ma:root="true" ma:fieldsID="e4c22d745a51fa90e5ccdc068ce43e54" ns2:_="" ns3:_="">
    <xsd:import namespace="5c10bf04-e980-4f55-a68c-2410eb8877bf"/>
    <xsd:import namespace="8f7b06e9-6d60-456e-9143-fda217c936e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0bf04-e980-4f55-a68c-2410eb8877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3bbbf2b-50b9-4002-9584-df9403341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b06e9-6d60-456e-9143-fda217c936e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6e45ab8-15ef-47b1-a518-272e37083a8b}" ma:internalName="TaxCatchAll" ma:showField="CatchAllData" ma:web="8f7b06e9-6d60-456e-9143-fda217c936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F8BD18-5305-40BD-8E9B-1C2CD1DF5E40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06803cc-b273-46ea-81e1-8d798a535800"/>
    <ds:schemaRef ds:uri="http://www.w3.org/XML/1998/namespace"/>
    <ds:schemaRef ds:uri="5c10bf04-e980-4f55-a68c-2410eb8877bf"/>
    <ds:schemaRef ds:uri="8f7b06e9-6d60-456e-9143-fda217c936eb"/>
  </ds:schemaRefs>
</ds:datastoreItem>
</file>

<file path=customXml/itemProps2.xml><?xml version="1.0" encoding="utf-8"?>
<ds:datastoreItem xmlns:ds="http://schemas.openxmlformats.org/officeDocument/2006/customXml" ds:itemID="{E7C5DFEC-2837-4994-95C2-3A66C620C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0bf04-e980-4f55-a68c-2410eb8877bf"/>
    <ds:schemaRef ds:uri="8f7b06e9-6d60-456e-9143-fda217c93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CD66F-9495-4ADA-94E3-1E60AF389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28476</TotalTime>
  <Words>32</Words>
  <Application>Microsoft Office PowerPoint</Application>
  <PresentationFormat>Widescreen</PresentationFormat>
  <Paragraphs>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Futura PT Medium</vt:lpstr>
      <vt:lpstr>Arial</vt:lpstr>
      <vt:lpstr>Office Theme</vt:lpstr>
      <vt:lpstr>Examining What Drives B2B Buyers to Make a Tech Purchase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Buzzwords</dc:title>
  <dc:subject/>
  <dc:creator>Paul Papazis</dc:creator>
  <cp:keywords/>
  <dc:description/>
  <cp:lastModifiedBy>Drew Flowerday</cp:lastModifiedBy>
  <cp:revision>57</cp:revision>
  <dcterms:created xsi:type="dcterms:W3CDTF">2024-05-15T23:17:16Z</dcterms:created>
  <dcterms:modified xsi:type="dcterms:W3CDTF">2025-03-05T19:54:58Z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0x0101003B1AA07393AA974192F0C93CAA4EB376</vt:lpwstr>
  </property>
  <property fmtid="{D5CDD505-2E9C-101B-9397-08002B2CF9AE}" pid="3" name="MediaServiceImageTags">
    <vt:lpwstr/>
  </property>
</Properties>
</file>